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7" r:id="rId8"/>
    <p:sldId id="268" r:id="rId9"/>
    <p:sldId id="269" r:id="rId10"/>
    <p:sldId id="263" r:id="rId11"/>
    <p:sldId id="264" r:id="rId12"/>
    <p:sldId id="270" r:id="rId13"/>
    <p:sldId id="265" r:id="rId14"/>
    <p:sldId id="266" r:id="rId15"/>
    <p:sldId id="271" r:id="rId16"/>
    <p:sldId id="272" r:id="rId17"/>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276"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dirty="0"/>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dirty="0"/>
          </a:p>
        </p:txBody>
      </p:sp>
      <p:sp>
        <p:nvSpPr>
          <p:cNvPr id="4" name="Segnaposto data 3"/>
          <p:cNvSpPr>
            <a:spLocks noGrp="1"/>
          </p:cNvSpPr>
          <p:nvPr>
            <p:ph type="dt" sz="half" idx="10"/>
          </p:nvPr>
        </p:nvSpPr>
        <p:spPr/>
        <p:txBody>
          <a:bodyPr/>
          <a:lstStyle>
            <a:lvl1pPr>
              <a:defRPr dirty="0"/>
            </a:lvl1pPr>
          </a:lstStyle>
          <a:p>
            <a:pPr>
              <a:defRPr/>
            </a:pPr>
            <a:r>
              <a:rPr lang="it-IT"/>
              <a:t>http://ocw.unitus.it </a:t>
            </a:r>
            <a:fld id="{7609AA0F-30D2-462D-BC97-6F04D6CD2FBA}" type="datetimeFigureOut">
              <a:rPr lang="it-IT"/>
              <a:pPr>
                <a:defRPr/>
              </a:pPr>
              <a:t>14/05/2015</a:t>
            </a:fld>
            <a:endParaRPr lang="it-IT"/>
          </a:p>
        </p:txBody>
      </p:sp>
      <p:sp>
        <p:nvSpPr>
          <p:cNvPr id="5" name="Segnaposto piè di pagina 4"/>
          <p:cNvSpPr>
            <a:spLocks noGrp="1"/>
          </p:cNvSpPr>
          <p:nvPr>
            <p:ph type="ftr" sz="quarter" idx="11"/>
          </p:nvPr>
        </p:nvSpPr>
        <p:spPr/>
        <p:txBody>
          <a:bodyPr/>
          <a:lstStyle>
            <a:lvl1pPr>
              <a:defRPr dirty="0" smtClean="0"/>
            </a:lvl1pPr>
          </a:lstStyle>
          <a:p>
            <a:pPr>
              <a:defRPr/>
            </a:pPr>
            <a:r>
              <a:rPr lang="it-IT"/>
              <a:t>Autore - Titolo</a:t>
            </a:r>
          </a:p>
        </p:txBody>
      </p:sp>
      <p:sp>
        <p:nvSpPr>
          <p:cNvPr id="6" name="Segnaposto numero diapositiva 5"/>
          <p:cNvSpPr>
            <a:spLocks noGrp="1"/>
          </p:cNvSpPr>
          <p:nvPr>
            <p:ph type="sldNum" sz="quarter" idx="12"/>
          </p:nvPr>
        </p:nvSpPr>
        <p:spPr/>
        <p:txBody>
          <a:bodyPr/>
          <a:lstStyle>
            <a:lvl1pPr>
              <a:defRPr/>
            </a:lvl1pPr>
          </a:lstStyle>
          <a:p>
            <a:pPr>
              <a:defRPr/>
            </a:pPr>
            <a:fld id="{A128459A-D793-46FA-BC43-7A6BCD8D01D8}" type="slidenum">
              <a:rPr lang="it-IT"/>
              <a:pPr>
                <a:defRPr/>
              </a:pPr>
              <a:t>‹N›</a:t>
            </a:fld>
            <a:endParaRPr lang="it-IT"/>
          </a:p>
        </p:txBody>
      </p:sp>
    </p:spTree>
    <p:extLst>
      <p:ext uri="{BB962C8B-B14F-4D97-AF65-F5344CB8AC3E}">
        <p14:creationId xmlns:p14="http://schemas.microsoft.com/office/powerpoint/2010/main" val="1924341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dirty="0"/>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Segnaposto data 3"/>
          <p:cNvSpPr>
            <a:spLocks noGrp="1"/>
          </p:cNvSpPr>
          <p:nvPr>
            <p:ph type="dt" sz="half" idx="10"/>
          </p:nvPr>
        </p:nvSpPr>
        <p:spPr/>
        <p:txBody>
          <a:bodyPr/>
          <a:lstStyle>
            <a:lvl1pPr>
              <a:defRPr/>
            </a:lvl1pPr>
          </a:lstStyle>
          <a:p>
            <a:pPr>
              <a:defRPr/>
            </a:pPr>
            <a:fld id="{E2F1703F-8071-42C4-BD67-750B16111654}" type="datetimeFigureOut">
              <a:rPr lang="it-IT"/>
              <a:pPr>
                <a:defRPr/>
              </a:pPr>
              <a:t>14/05/2015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C937B12-01A5-475D-90D0-EFCB2BEF7041}" type="slidenum">
              <a:rPr lang="it-IT"/>
              <a:pPr>
                <a:defRPr/>
              </a:pPr>
              <a:t>‹N›</a:t>
            </a:fld>
            <a:endParaRPr lang="it-IT"/>
          </a:p>
        </p:txBody>
      </p:sp>
    </p:spTree>
    <p:extLst>
      <p:ext uri="{BB962C8B-B14F-4D97-AF65-F5344CB8AC3E}">
        <p14:creationId xmlns:p14="http://schemas.microsoft.com/office/powerpoint/2010/main" val="2651063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285750" y="1714500"/>
            <a:ext cx="85010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Segnaposto testo 2"/>
          <p:cNvSpPr>
            <a:spLocks noGrp="1"/>
          </p:cNvSpPr>
          <p:nvPr>
            <p:ph type="body" idx="1"/>
          </p:nvPr>
        </p:nvSpPr>
        <p:spPr bwMode="auto">
          <a:xfrm>
            <a:off x="285750" y="2643188"/>
            <a:ext cx="850106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211BD0DF-806C-48D9-82D0-8F39279B12D1}" type="datetimeFigureOut">
              <a:rPr lang="it-IT"/>
              <a:pPr>
                <a:defRPr/>
              </a:pPr>
              <a:t>14/05/2015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3EF6F425-B5B2-4871-BC1A-0BBE55829EC7}" type="slidenum">
              <a:rPr lang="it-IT"/>
              <a:pPr>
                <a:defRPr/>
              </a:pPr>
              <a:t>‹N›</a:t>
            </a:fld>
            <a:endParaRPr lang="it-IT"/>
          </a:p>
        </p:txBody>
      </p:sp>
      <p:pic>
        <p:nvPicPr>
          <p:cNvPr id="103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5" r:id="rId1"/>
    <p:sldLayoutId id="2147483654" r:id="rId2"/>
  </p:sldLayoutIdLst>
  <p:txStyles>
    <p:titleStyle>
      <a:lvl1pPr algn="ctr" rtl="0" eaLnBrk="1" fontAlgn="base" hangingPunct="1">
        <a:spcBef>
          <a:spcPct val="0"/>
        </a:spcBef>
        <a:spcAft>
          <a:spcPct val="0"/>
        </a:spcAft>
        <a:defRPr sz="3200" kern="1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Verdana" pitchFamily="34" charset="0"/>
        </a:defRPr>
      </a:lvl2pPr>
      <a:lvl3pPr algn="ctr" rtl="0" eaLnBrk="1" fontAlgn="base" hangingPunct="1">
        <a:spcBef>
          <a:spcPct val="0"/>
        </a:spcBef>
        <a:spcAft>
          <a:spcPct val="0"/>
        </a:spcAft>
        <a:defRPr sz="3200">
          <a:solidFill>
            <a:schemeClr val="tx1"/>
          </a:solidFill>
          <a:latin typeface="Verdana" pitchFamily="34" charset="0"/>
        </a:defRPr>
      </a:lvl3pPr>
      <a:lvl4pPr algn="ctr" rtl="0" eaLnBrk="1" fontAlgn="base" hangingPunct="1">
        <a:spcBef>
          <a:spcPct val="0"/>
        </a:spcBef>
        <a:spcAft>
          <a:spcPct val="0"/>
        </a:spcAft>
        <a:defRPr sz="3200">
          <a:solidFill>
            <a:schemeClr val="tx1"/>
          </a:solidFill>
          <a:latin typeface="Verdana" pitchFamily="34" charset="0"/>
        </a:defRPr>
      </a:lvl4pPr>
      <a:lvl5pPr algn="ctr" rtl="0" eaLnBrk="1" fontAlgn="base" hangingPunct="1">
        <a:spcBef>
          <a:spcPct val="0"/>
        </a:spcBef>
        <a:spcAft>
          <a:spcPct val="0"/>
        </a:spcAft>
        <a:defRPr sz="3200">
          <a:solidFill>
            <a:schemeClr val="tx1"/>
          </a:solidFill>
          <a:latin typeface="Verdana" pitchFamily="34" charset="0"/>
        </a:defRPr>
      </a:lvl5pPr>
      <a:lvl6pPr marL="457200" algn="ctr" rtl="0" eaLnBrk="1" fontAlgn="base" hangingPunct="1">
        <a:spcBef>
          <a:spcPct val="0"/>
        </a:spcBef>
        <a:spcAft>
          <a:spcPct val="0"/>
        </a:spcAft>
        <a:defRPr sz="3200">
          <a:solidFill>
            <a:schemeClr val="tx1"/>
          </a:solidFill>
          <a:latin typeface="Verdana" pitchFamily="34" charset="0"/>
        </a:defRPr>
      </a:lvl6pPr>
      <a:lvl7pPr marL="914400" algn="ctr" rtl="0" eaLnBrk="1" fontAlgn="base" hangingPunct="1">
        <a:spcBef>
          <a:spcPct val="0"/>
        </a:spcBef>
        <a:spcAft>
          <a:spcPct val="0"/>
        </a:spcAft>
        <a:defRPr sz="3200">
          <a:solidFill>
            <a:schemeClr val="tx1"/>
          </a:solidFill>
          <a:latin typeface="Verdana" pitchFamily="34" charset="0"/>
        </a:defRPr>
      </a:lvl7pPr>
      <a:lvl8pPr marL="1371600" algn="ctr" rtl="0" eaLnBrk="1" fontAlgn="base" hangingPunct="1">
        <a:spcBef>
          <a:spcPct val="0"/>
        </a:spcBef>
        <a:spcAft>
          <a:spcPct val="0"/>
        </a:spcAft>
        <a:defRPr sz="3200">
          <a:solidFill>
            <a:schemeClr val="tx1"/>
          </a:solidFill>
          <a:latin typeface="Verdana" pitchFamily="34" charset="0"/>
        </a:defRPr>
      </a:lvl8pPr>
      <a:lvl9pPr marL="1828800" algn="ctr" rtl="0" eaLnBrk="1" fontAlgn="base" hangingPunct="1">
        <a:spcBef>
          <a:spcPct val="0"/>
        </a:spcBef>
        <a:spcAft>
          <a:spcPct val="0"/>
        </a:spcAft>
        <a:defRPr sz="3200">
          <a:solidFill>
            <a:schemeClr val="tx1"/>
          </a:solidFill>
          <a:latin typeface="Verdana" pitchFamily="34" charset="0"/>
        </a:defRPr>
      </a:lvl9pPr>
    </p:titleStyle>
    <p:bodyStyle>
      <a:lvl1pPr marL="342900" indent="-342900" algn="l" rtl="0" eaLnBrk="1" fontAlgn="base" hangingPunct="1">
        <a:spcBef>
          <a:spcPct val="20000"/>
        </a:spcBef>
        <a:spcAft>
          <a:spcPct val="0"/>
        </a:spcAft>
        <a:buFont typeface="Arial" charset="0"/>
        <a:buChar char="•"/>
        <a:defRPr sz="2800" kern="1200">
          <a:solidFill>
            <a:schemeClr val="tx1"/>
          </a:solidFill>
          <a:latin typeface="Verdana" pitchFamily="34" charset="0"/>
          <a:ea typeface="+mn-ea"/>
          <a:cs typeface="+mn-cs"/>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Verdana" pitchFamily="34" charset="0"/>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Verdana" pitchFamily="34" charset="0"/>
          <a:ea typeface="+mn-ea"/>
          <a:cs typeface="+mn-cs"/>
        </a:defRPr>
      </a:lvl3pPr>
      <a:lvl4pPr marL="1600200" indent="-228600" algn="l" rtl="0" eaLnBrk="1" fontAlgn="base" hangingPunct="1">
        <a:spcBef>
          <a:spcPct val="20000"/>
        </a:spcBef>
        <a:spcAft>
          <a:spcPct val="0"/>
        </a:spcAft>
        <a:buFont typeface="Arial" charset="0"/>
        <a:buChar char="–"/>
        <a:defRPr kern="1200">
          <a:solidFill>
            <a:schemeClr val="tx1"/>
          </a:solidFill>
          <a:latin typeface="Verdana" pitchFamily="34" charset="0"/>
          <a:ea typeface="+mn-ea"/>
          <a:cs typeface="+mn-cs"/>
        </a:defRPr>
      </a:lvl4pPr>
      <a:lvl5pPr marL="2057400" indent="-228600" algn="l" rtl="0" eaLnBrk="1" fontAlgn="base" hangingPunct="1">
        <a:spcBef>
          <a:spcPct val="20000"/>
        </a:spcBef>
        <a:spcAft>
          <a:spcPct val="0"/>
        </a:spcAft>
        <a:buFont typeface="Arial" charset="0"/>
        <a:buChar char="»"/>
        <a:defRPr sz="16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olo 1"/>
          <p:cNvSpPr>
            <a:spLocks noGrp="1"/>
          </p:cNvSpPr>
          <p:nvPr>
            <p:ph type="ctrTitle"/>
          </p:nvPr>
        </p:nvSpPr>
        <p:spPr>
          <a:xfrm>
            <a:off x="714375" y="1714500"/>
            <a:ext cx="7772400" cy="1858516"/>
          </a:xfrm>
        </p:spPr>
        <p:txBody>
          <a:bodyPr/>
          <a:lstStyle/>
          <a:p>
            <a:r>
              <a:rPr lang="it-IT" sz="2800" b="1" dirty="0" smtClean="0"/>
              <a:t>Bonomelli e Scalabrini: due vescovi al cui cuore non bastò una diocesi</a:t>
            </a:r>
            <a:br>
              <a:rPr lang="it-IT" sz="2800" b="1" dirty="0" smtClean="0"/>
            </a:br>
            <a:r>
              <a:rPr lang="it-IT" sz="2800" b="1" dirty="0" smtClean="0"/>
              <a:t>15 maggio 2015 </a:t>
            </a:r>
            <a:br>
              <a:rPr lang="it-IT" sz="2800" b="1" dirty="0" smtClean="0"/>
            </a:br>
            <a:endParaRPr lang="it-IT" sz="2800" b="1" dirty="0"/>
          </a:p>
        </p:txBody>
      </p:sp>
      <p:sp>
        <p:nvSpPr>
          <p:cNvPr id="3" name="Sottotitolo 2"/>
          <p:cNvSpPr>
            <a:spLocks noGrp="1"/>
          </p:cNvSpPr>
          <p:nvPr>
            <p:ph type="subTitle" idx="1"/>
          </p:nvPr>
        </p:nvSpPr>
        <p:spPr/>
        <p:txBody>
          <a:bodyPr rtlCol="0">
            <a:normAutofit/>
          </a:bodyPr>
          <a:lstStyle/>
          <a:p>
            <a:pPr fontAlgn="auto">
              <a:spcAft>
                <a:spcPts val="0"/>
              </a:spcAft>
              <a:defRPr/>
            </a:pPr>
            <a:r>
              <a:rPr lang="it-IT" sz="2400" dirty="0" smtClean="0"/>
              <a:t>Matteo Sanfilippo, </a:t>
            </a:r>
            <a:r>
              <a:rPr lang="it-IT" sz="2400" b="1" dirty="0"/>
              <a:t>Bonomelli, Scalabrini e l’emigrazione italiana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800" b="1" dirty="0" smtClean="0"/>
              <a:t>Fede e amor di patria</a:t>
            </a:r>
            <a:endParaRPr lang="it-IT" sz="2800" b="1" dirty="0"/>
          </a:p>
        </p:txBody>
      </p:sp>
      <p:sp>
        <p:nvSpPr>
          <p:cNvPr id="3" name="Segnaposto contenuto 2"/>
          <p:cNvSpPr>
            <a:spLocks noGrp="1"/>
          </p:cNvSpPr>
          <p:nvPr>
            <p:ph idx="1"/>
          </p:nvPr>
        </p:nvSpPr>
        <p:spPr>
          <a:xfrm>
            <a:off x="285750" y="2643188"/>
            <a:ext cx="7729143" cy="4214812"/>
          </a:xfrm>
        </p:spPr>
        <p:txBody>
          <a:bodyPr/>
          <a:lstStyle/>
          <a:p>
            <a:pPr marL="0" indent="0">
              <a:spcBef>
                <a:spcPts val="0"/>
              </a:spcBef>
              <a:buNone/>
            </a:pPr>
            <a:r>
              <a:rPr lang="it-IT" sz="1800" dirty="0" smtClean="0"/>
              <a:t>Continuando, il vescovo </a:t>
            </a:r>
            <a:r>
              <a:rPr lang="it-IT" sz="1800" dirty="0" smtClean="0"/>
              <a:t>di Piacenza dichiara </a:t>
            </a:r>
            <a:r>
              <a:rPr lang="it-IT" sz="1800" dirty="0" smtClean="0"/>
              <a:t>«</a:t>
            </a:r>
            <a:r>
              <a:rPr lang="it-IT" sz="1800" i="1" dirty="0" smtClean="0"/>
              <a:t>allora, lo confesso, la vampa del</a:t>
            </a:r>
            <a:r>
              <a:rPr lang="it-IT" sz="1800" i="1" dirty="0"/>
              <a:t> </a:t>
            </a:r>
            <a:r>
              <a:rPr lang="it-IT" sz="1800" i="1" dirty="0" smtClean="0"/>
              <a:t>rossore</a:t>
            </a:r>
            <a:r>
              <a:rPr lang="it-IT" sz="1800" i="1" dirty="0"/>
              <a:t> </a:t>
            </a:r>
            <a:r>
              <a:rPr lang="it-IT" sz="1800" i="1" dirty="0" smtClean="0"/>
              <a:t>mi sale in volto, mi sento umiliato nella mia qualità di sacerdote e di italiano e mi </a:t>
            </a:r>
            <a:r>
              <a:rPr lang="it-IT" sz="1800" i="1" dirty="0" err="1" smtClean="0"/>
              <a:t>chieggo</a:t>
            </a:r>
            <a:r>
              <a:rPr lang="it-IT" sz="1800" i="1" dirty="0" smtClean="0"/>
              <a:t> di nuovo: come venir loro in aiuto?</a:t>
            </a:r>
            <a:r>
              <a:rPr lang="it-IT" sz="1800" dirty="0" smtClean="0"/>
              <a:t>». Bisogna dunque richiamare «</a:t>
            </a:r>
            <a:r>
              <a:rPr lang="it-IT" sz="1800" i="1" dirty="0" smtClean="0"/>
              <a:t>l’attenzione del clero italiano, del laicato cattolico e di tutti gli uomini di buona volontà</a:t>
            </a:r>
            <a:r>
              <a:rPr lang="it-IT" sz="1800" dirty="0" smtClean="0"/>
              <a:t>». Bonomelli, stretto amico di Scalabrini da circa venti anni, va addirittura oltre e cerca l’appoggio di tutti coloro che sono interessati a preservare la cultura italiana degli emigranti e che spesso giocano sull’immagine delle comunità di emigrati come vere e proprie colonie: colonie proletarie che comunque rafforzano l’Italia. In questo contesto e con grande rapidità Scalabrini scende a Roma dove trova le autorità vaticane assolutamente ben disposte verso la sua idea, anche perché, ma vi torneremo presto, egli è considerato forse un po’ troppo italofilo, ma comunque </a:t>
            </a:r>
            <a:r>
              <a:rPr lang="it-IT" sz="1800" dirty="0" smtClean="0"/>
              <a:t>sicuro </a:t>
            </a:r>
            <a:r>
              <a:rPr lang="it-IT" sz="1800" dirty="0" smtClean="0"/>
              <a:t>difensore dei diritti dei pontefici</a:t>
            </a:r>
            <a:endParaRPr lang="it-IT" sz="2000" dirty="0" smtClean="0"/>
          </a:p>
        </p:txBody>
      </p:sp>
    </p:spTree>
    <p:extLst>
      <p:ext uri="{BB962C8B-B14F-4D97-AF65-F5344CB8AC3E}">
        <p14:creationId xmlns:p14="http://schemas.microsoft.com/office/powerpoint/2010/main" val="1633976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800" b="1" dirty="0" smtClean="0"/>
              <a:t>L’investitura a Scalabrini</a:t>
            </a:r>
            <a:endParaRPr lang="it-IT" sz="2800" b="1" dirty="0"/>
          </a:p>
        </p:txBody>
      </p:sp>
      <p:sp>
        <p:nvSpPr>
          <p:cNvPr id="3" name="Segnaposto contenuto 2"/>
          <p:cNvSpPr>
            <a:spLocks noGrp="1"/>
          </p:cNvSpPr>
          <p:nvPr>
            <p:ph idx="1"/>
          </p:nvPr>
        </p:nvSpPr>
        <p:spPr>
          <a:xfrm>
            <a:off x="285750" y="2643188"/>
            <a:ext cx="7749729" cy="4026172"/>
          </a:xfrm>
        </p:spPr>
        <p:txBody>
          <a:bodyPr/>
          <a:lstStyle/>
          <a:p>
            <a:pPr marL="0" indent="0">
              <a:buNone/>
            </a:pPr>
            <a:r>
              <a:rPr lang="it-IT" sz="1800" dirty="0" smtClean="0"/>
              <a:t>Scalabrini e Bonomelli si accorgono quasi casualmente di essere </a:t>
            </a:r>
            <a:r>
              <a:rPr lang="it-IT" sz="1800" dirty="0" smtClean="0"/>
              <a:t>addirittura </a:t>
            </a:r>
            <a:r>
              <a:rPr lang="it-IT" sz="1800" dirty="0" smtClean="0"/>
              <a:t>in concorrenza, e il secondo dà via libera all’amico fraterno. Propaganda Fide incarica allora quest’ultimo di fondare </a:t>
            </a:r>
            <a:r>
              <a:rPr lang="it-IT" sz="1800" dirty="0"/>
              <a:t>un istituto che assista gli italiani nelle Americhe e gestisca un collegio per formare i missionari a tale </a:t>
            </a:r>
            <a:r>
              <a:rPr lang="it-IT" sz="1800" dirty="0" smtClean="0"/>
              <a:t>compito. </a:t>
            </a:r>
            <a:r>
              <a:rPr lang="it-IT" sz="1800" dirty="0"/>
              <a:t>Leone XIII approva il 25 novembre 1887 e il 10 dicembre 1888 presenta il progetto ai vescovi d’oltreoceano (</a:t>
            </a:r>
            <a:r>
              <a:rPr lang="it-IT" sz="1800" i="1" dirty="0" err="1"/>
              <a:t>Quam</a:t>
            </a:r>
            <a:r>
              <a:rPr lang="it-IT" sz="1800" i="1" dirty="0"/>
              <a:t> </a:t>
            </a:r>
            <a:r>
              <a:rPr lang="it-IT" sz="1800" i="1" dirty="0" err="1"/>
              <a:t>aerumnosa</a:t>
            </a:r>
            <a:r>
              <a:rPr lang="it-IT" sz="1800" dirty="0"/>
              <a:t>). Inizialmente si prevede un esperimento quinquennale, mirato agli Stati Uniti e al Brasile, ma presto il pontefice e la Curia si rendono conto dell’ineluttabile necessità di prestare maggiore attenzione alle migrazioni, pur suggerendo di non limitarsi ai soli italiani (</a:t>
            </a:r>
            <a:r>
              <a:rPr lang="it-IT" sz="1800" i="1" dirty="0"/>
              <a:t>Rerum </a:t>
            </a:r>
            <a:r>
              <a:rPr lang="it-IT" sz="1800" i="1" dirty="0" err="1"/>
              <a:t>Novarum</a:t>
            </a:r>
            <a:r>
              <a:rPr lang="it-IT" sz="1800" dirty="0"/>
              <a:t>, </a:t>
            </a:r>
            <a:r>
              <a:rPr lang="it-IT" sz="1800" dirty="0" smtClean="0"/>
              <a:t>1891</a:t>
            </a:r>
            <a:r>
              <a:rPr lang="it-IT" sz="1800" dirty="0" smtClean="0"/>
              <a:t>). Lo stesso Scalabrini elaborerà prima di morire una personale riflessione sulla necessità di aiutare tutti i migranti, al di là della loro appartenenza nazionale</a:t>
            </a:r>
            <a:endParaRPr lang="it-IT" sz="1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5479" y="5360475"/>
            <a:ext cx="1108521" cy="1517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5039" y="2708920"/>
            <a:ext cx="1208961" cy="1665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7666801" y="4646902"/>
            <a:ext cx="1477199" cy="461665"/>
          </a:xfrm>
          <a:prstGeom prst="rect">
            <a:avLst/>
          </a:prstGeom>
          <a:noFill/>
        </p:spPr>
        <p:txBody>
          <a:bodyPr wrap="none" rtlCol="0">
            <a:spAutoFit/>
          </a:bodyPr>
          <a:lstStyle/>
          <a:p>
            <a:r>
              <a:rPr lang="it-IT" sz="1200" dirty="0" smtClean="0">
                <a:latin typeface="+mj-lt"/>
              </a:rPr>
              <a:t>Scalabrini sopra,</a:t>
            </a:r>
          </a:p>
          <a:p>
            <a:r>
              <a:rPr lang="it-IT" sz="1200" dirty="0" smtClean="0">
                <a:latin typeface="+mj-lt"/>
              </a:rPr>
              <a:t>Bonomelli sotto</a:t>
            </a:r>
            <a:endParaRPr lang="it-IT" sz="1200" dirty="0">
              <a:latin typeface="+mj-lt"/>
            </a:endParaRPr>
          </a:p>
        </p:txBody>
      </p:sp>
    </p:spTree>
    <p:extLst>
      <p:ext uri="{BB962C8B-B14F-4D97-AF65-F5344CB8AC3E}">
        <p14:creationId xmlns:p14="http://schemas.microsoft.com/office/powerpoint/2010/main" val="76601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1484784"/>
            <a:ext cx="8501063" cy="714375"/>
          </a:xfrm>
        </p:spPr>
        <p:txBody>
          <a:bodyPr/>
          <a:lstStyle/>
          <a:p>
            <a:r>
              <a:rPr lang="it-IT" sz="2800" b="1" dirty="0" smtClean="0"/>
              <a:t>Bonomelli e Scalabrini</a:t>
            </a:r>
            <a:endParaRPr lang="it-IT" sz="2800" b="1" dirty="0"/>
          </a:p>
        </p:txBody>
      </p:sp>
      <p:sp>
        <p:nvSpPr>
          <p:cNvPr id="3" name="Segnaposto contenuto 2"/>
          <p:cNvSpPr>
            <a:spLocks noGrp="1"/>
          </p:cNvSpPr>
          <p:nvPr>
            <p:ph idx="1"/>
          </p:nvPr>
        </p:nvSpPr>
        <p:spPr>
          <a:xfrm>
            <a:off x="35496" y="2348880"/>
            <a:ext cx="9001000" cy="4509120"/>
          </a:xfrm>
        </p:spPr>
        <p:txBody>
          <a:bodyPr/>
          <a:lstStyle/>
          <a:p>
            <a:pPr marL="0" indent="0">
              <a:buNone/>
            </a:pPr>
            <a:r>
              <a:rPr lang="it-IT" sz="1800" dirty="0" smtClean="0"/>
              <a:t>Scalabrini rafforza con il tempo le sue iniziative, ma di questo </a:t>
            </a:r>
            <a:r>
              <a:rPr lang="it-IT" sz="1800" dirty="0" smtClean="0"/>
              <a:t>parlerà </a:t>
            </a:r>
            <a:r>
              <a:rPr lang="it-IT" sz="1800" dirty="0" smtClean="0"/>
              <a:t>P. Terragni, e Bonomelli non rinuncia a occuparsi di emigrazione, come </a:t>
            </a:r>
            <a:r>
              <a:rPr lang="it-IT" sz="1800" dirty="0" smtClean="0"/>
              <a:t>illustrerà </a:t>
            </a:r>
            <a:r>
              <a:rPr lang="it-IT" sz="1800" dirty="0" err="1" smtClean="0"/>
              <a:t>mons</a:t>
            </a:r>
            <a:r>
              <a:rPr lang="it-IT" sz="1800" dirty="0" smtClean="0"/>
              <a:t>. Perego. </a:t>
            </a:r>
            <a:r>
              <a:rPr lang="it-IT" sz="1800" dirty="0" smtClean="0"/>
              <a:t>Il vescovo di Cremona propone</a:t>
            </a:r>
            <a:r>
              <a:rPr lang="it-IT" sz="1800" dirty="0" smtClean="0"/>
              <a:t>, però, all’amico una divisione dei compiti: se il Nuovo Mondo </a:t>
            </a:r>
            <a:r>
              <a:rPr lang="it-IT" sz="1800" dirty="0" smtClean="0"/>
              <a:t>sarà </a:t>
            </a:r>
            <a:r>
              <a:rPr lang="it-IT" sz="1800" dirty="0" smtClean="0"/>
              <a:t>scalabriniano, il </a:t>
            </a:r>
            <a:r>
              <a:rPr lang="it-IT" sz="1800" dirty="0" smtClean="0"/>
              <a:t>Vecchio sarà </a:t>
            </a:r>
            <a:r>
              <a:rPr lang="it-IT" sz="1800" dirty="0" err="1" smtClean="0"/>
              <a:t>bonomelliano</a:t>
            </a:r>
            <a:r>
              <a:rPr lang="it-IT" sz="1800" dirty="0" smtClean="0"/>
              <a:t>. Il rapporto fra </a:t>
            </a:r>
            <a:r>
              <a:rPr lang="it-IT" sz="1800" dirty="0" smtClean="0"/>
              <a:t>i due e le loro </a:t>
            </a:r>
            <a:r>
              <a:rPr lang="it-IT" sz="1800" dirty="0" smtClean="0"/>
              <a:t>iniziative è stato studiato a fondo </a:t>
            </a:r>
            <a:r>
              <a:rPr lang="it-IT" sz="1800" dirty="0" smtClean="0"/>
              <a:t>decenni </a:t>
            </a:r>
            <a:r>
              <a:rPr lang="it-IT" sz="1800" dirty="0" smtClean="0"/>
              <a:t>or sono: Carlo Bellò</a:t>
            </a:r>
            <a:r>
              <a:rPr lang="it-IT" sz="1800" dirty="0"/>
              <a:t>, </a:t>
            </a:r>
            <a:r>
              <a:rPr lang="it-IT" sz="1800" i="1" dirty="0" smtClean="0"/>
              <a:t>La </a:t>
            </a:r>
            <a:r>
              <a:rPr lang="it-IT" sz="1800" i="1" dirty="0"/>
              <a:t>pastorale dell'emigrazione nelle opere di </a:t>
            </a:r>
            <a:r>
              <a:rPr lang="it-IT" sz="1800" i="1" dirty="0" err="1"/>
              <a:t>Mons</a:t>
            </a:r>
            <a:r>
              <a:rPr lang="it-IT" sz="1800" i="1" dirty="0"/>
              <a:t>. Scalabrini e di </a:t>
            </a:r>
            <a:r>
              <a:rPr lang="it-IT" sz="1800" i="1" dirty="0" err="1"/>
              <a:t>Mons</a:t>
            </a:r>
            <a:r>
              <a:rPr lang="it-IT" sz="1800" i="1" dirty="0"/>
              <a:t>.  Bonomelli</a:t>
            </a:r>
            <a:r>
              <a:rPr lang="it-IT" sz="1800" dirty="0"/>
              <a:t>, </a:t>
            </a:r>
            <a:r>
              <a:rPr lang="it-IT" sz="1800" dirty="0" smtClean="0"/>
              <a:t>«Studi Emigrazione», 9</a:t>
            </a:r>
            <a:r>
              <a:rPr lang="it-IT" sz="1800" dirty="0"/>
              <a:t>, </a:t>
            </a:r>
            <a:r>
              <a:rPr lang="it-IT" sz="1800" dirty="0" smtClean="0"/>
              <a:t>1967, e </a:t>
            </a:r>
            <a:r>
              <a:rPr lang="it-IT" sz="1800" i="1" dirty="0"/>
              <a:t>Scalabrini, Bonomelli e l’emigrazione italiana</a:t>
            </a:r>
            <a:r>
              <a:rPr lang="it-IT" sz="1800" dirty="0"/>
              <a:t>, «Studi Emigrazione</a:t>
            </a:r>
            <a:r>
              <a:rPr lang="it-IT" sz="1800" dirty="0" smtClean="0"/>
              <a:t>», 37, 1975; Guido Astori</a:t>
            </a:r>
            <a:r>
              <a:rPr lang="it-IT" sz="1800" dirty="0"/>
              <a:t>, </a:t>
            </a:r>
            <a:r>
              <a:rPr lang="it-IT" sz="1800" i="1" dirty="0" smtClean="0"/>
              <a:t>Scalabrini </a:t>
            </a:r>
            <a:r>
              <a:rPr lang="it-IT" sz="1800" i="1" dirty="0"/>
              <a:t>e Bonomelli fraternamente uniti nell'assistenza agli emigrati italiani</a:t>
            </a:r>
            <a:r>
              <a:rPr lang="it-IT" sz="1800" dirty="0"/>
              <a:t>, </a:t>
            </a:r>
            <a:r>
              <a:rPr lang="it-IT" sz="1800" dirty="0" smtClean="0"/>
              <a:t>«Studi Emigrazione», 13, 1968; </a:t>
            </a:r>
            <a:r>
              <a:rPr lang="it-IT" sz="1800" dirty="0"/>
              <a:t>Giovanni </a:t>
            </a:r>
            <a:r>
              <a:rPr lang="it-IT" sz="1800" dirty="0" smtClean="0"/>
              <a:t>Battista Sacchetti,</a:t>
            </a:r>
            <a:r>
              <a:rPr lang="it-IT" sz="1800" dirty="0"/>
              <a:t> </a:t>
            </a:r>
            <a:r>
              <a:rPr lang="it-IT" sz="1800" i="1" dirty="0"/>
              <a:t>L'impegno sociale di Monsignor Scalabrini e di Monsignor  Bonomelli nell'assistenza agli emigrati italiani</a:t>
            </a:r>
            <a:r>
              <a:rPr lang="it-IT" sz="1800" dirty="0"/>
              <a:t>, </a:t>
            </a:r>
            <a:r>
              <a:rPr lang="it-IT" sz="1800" dirty="0" smtClean="0"/>
              <a:t>«Affari </a:t>
            </a:r>
            <a:r>
              <a:rPr lang="it-IT" sz="1800" dirty="0"/>
              <a:t>Sociali </a:t>
            </a:r>
            <a:r>
              <a:rPr lang="it-IT" sz="1800" dirty="0" smtClean="0"/>
              <a:t>Internazionali», 2, 1974; Mario </a:t>
            </a:r>
            <a:r>
              <a:rPr lang="it-IT" sz="1800" dirty="0"/>
              <a:t>Francesconi, </a:t>
            </a:r>
            <a:r>
              <a:rPr lang="it-IT" sz="1800" i="1" dirty="0"/>
              <a:t>Giovanni Battista Scalabrin</a:t>
            </a:r>
            <a:r>
              <a:rPr lang="it-IT" sz="1800" dirty="0"/>
              <a:t>i, 1985, cap. </a:t>
            </a:r>
            <a:r>
              <a:rPr lang="it-IT" sz="1800" dirty="0" smtClean="0"/>
              <a:t>XIV; </a:t>
            </a:r>
            <a:r>
              <a:rPr lang="it-IT" sz="1800" dirty="0" err="1" smtClean="0"/>
              <a:t>Gianfausto</a:t>
            </a:r>
            <a:r>
              <a:rPr lang="it-IT" sz="1800" dirty="0" smtClean="0"/>
              <a:t> </a:t>
            </a:r>
            <a:r>
              <a:rPr lang="it-IT" sz="1800" dirty="0"/>
              <a:t>Rosoli, </a:t>
            </a:r>
            <a:r>
              <a:rPr lang="it-IT" sz="1800" i="1" dirty="0"/>
              <a:t>Scalabrini e Bonomelli: due pastori degli emigranti</a:t>
            </a:r>
            <a:r>
              <a:rPr lang="it-IT" sz="1800" dirty="0"/>
              <a:t>, in </a:t>
            </a:r>
            <a:r>
              <a:rPr lang="it-IT" sz="1800" i="1" dirty="0" smtClean="0"/>
              <a:t>Scalabrini </a:t>
            </a:r>
            <a:r>
              <a:rPr lang="it-IT" sz="1800" i="1" dirty="0"/>
              <a:t>tra vecchio e nuovo mondo</a:t>
            </a:r>
            <a:r>
              <a:rPr lang="it-IT" sz="1800" dirty="0"/>
              <a:t>, </a:t>
            </a:r>
            <a:r>
              <a:rPr lang="it-IT" sz="1800" dirty="0" smtClean="0"/>
              <a:t>1989</a:t>
            </a:r>
            <a:endParaRPr lang="it-IT" sz="1800" dirty="0"/>
          </a:p>
          <a:p>
            <a:pPr marL="0" indent="0">
              <a:buNone/>
            </a:pPr>
            <a:endParaRPr lang="it-IT" sz="1800" dirty="0"/>
          </a:p>
        </p:txBody>
      </p:sp>
    </p:spTree>
    <p:extLst>
      <p:ext uri="{BB962C8B-B14F-4D97-AF65-F5344CB8AC3E}">
        <p14:creationId xmlns:p14="http://schemas.microsoft.com/office/powerpoint/2010/main" val="676505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1484784"/>
            <a:ext cx="8501063" cy="714375"/>
          </a:xfrm>
        </p:spPr>
        <p:txBody>
          <a:bodyPr/>
          <a:lstStyle/>
          <a:p>
            <a:r>
              <a:rPr lang="it-IT" sz="2800" b="1" dirty="0" smtClean="0"/>
              <a:t>Il carteggio Bonomelli-Scalabrini</a:t>
            </a:r>
            <a:endParaRPr lang="it-IT" sz="2800" b="1" dirty="0"/>
          </a:p>
        </p:txBody>
      </p:sp>
      <p:sp>
        <p:nvSpPr>
          <p:cNvPr id="3" name="Segnaposto contenuto 2"/>
          <p:cNvSpPr>
            <a:spLocks noGrp="1"/>
          </p:cNvSpPr>
          <p:nvPr>
            <p:ph idx="1"/>
          </p:nvPr>
        </p:nvSpPr>
        <p:spPr>
          <a:xfrm>
            <a:off x="179512" y="2132856"/>
            <a:ext cx="8856984" cy="4653136"/>
          </a:xfrm>
        </p:spPr>
        <p:txBody>
          <a:bodyPr/>
          <a:lstStyle/>
          <a:p>
            <a:pPr marL="0" indent="0">
              <a:buNone/>
            </a:pPr>
            <a:r>
              <a:rPr lang="it-IT" sz="1800" dirty="0"/>
              <a:t>Non ho dunque modo di essere </a:t>
            </a:r>
            <a:r>
              <a:rPr lang="it-IT" sz="1800" dirty="0" smtClean="0"/>
              <a:t>originale e tanto vale rimandare a quei lavori. Tuttavia </a:t>
            </a:r>
            <a:r>
              <a:rPr lang="it-IT" sz="1800" dirty="0"/>
              <a:t>si </a:t>
            </a:r>
            <a:r>
              <a:rPr lang="it-IT" sz="1800" dirty="0" smtClean="0"/>
              <a:t>può </a:t>
            </a:r>
            <a:r>
              <a:rPr lang="it-IT" sz="1800" dirty="0"/>
              <a:t>ancora aggiungere qualcosa lavorando </a:t>
            </a:r>
            <a:r>
              <a:rPr lang="it-IT" sz="1800" dirty="0" smtClean="0"/>
              <a:t>sul </a:t>
            </a:r>
            <a:r>
              <a:rPr lang="it-IT" sz="1800" i="1" dirty="0" smtClean="0"/>
              <a:t>Carteggio Scalabrini Bonomelli (1868-1905)</a:t>
            </a:r>
            <a:r>
              <a:rPr lang="it-IT" sz="1800" dirty="0" smtClean="0"/>
              <a:t>, curato da Carlo Marcora nel 1983</a:t>
            </a:r>
            <a:r>
              <a:rPr lang="it-IT" sz="1800" dirty="0" smtClean="0"/>
              <a:t>. Da questo intensissimo carteggio risalta come sino al 1887 i due amici non parlano mai di emigrazione. È la necessità di presentare P. Marcellino a Scalabrini che fa entrare Bonomelli in argomento. Prima, per circa venti anni, il tema vero è stato come reagire alle divisioni della Chiesa nel contesto politico degli anni Ottanta e soprattutto come reagire alla tendenza di diminuire concretamente il potere decisionale dei vescovi. Per Bonomelli infatti, educato ancora nel Lombardo veneto asburgico, l’autorità dell’ordinario diocesano non doveva essere messa in dubbio neanche dal papa. Per Scalabrini, più giovane e meno episcopalista, le nuove tendenze liberali mettevano in scacco l’autorità dei vescovi sul loro clero e quindi l’ordine sociale. Di qui per entrambi la lotta a coltello contro il sacerdote Davide Albertario, co-direttore e co-proprietario del quotidiano milanese «Osservatore Cattolico», strenuo assertore della centralità papale e in nome di questa disposto a criticare i vescovi locali</a:t>
            </a:r>
            <a:endParaRPr lang="it-IT" sz="1800" dirty="0"/>
          </a:p>
        </p:txBody>
      </p:sp>
    </p:spTree>
    <p:extLst>
      <p:ext uri="{BB962C8B-B14F-4D97-AF65-F5344CB8AC3E}">
        <p14:creationId xmlns:p14="http://schemas.microsoft.com/office/powerpoint/2010/main" val="840744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800" b="1" dirty="0" smtClean="0"/>
              <a:t>L’ordine sociale</a:t>
            </a:r>
            <a:endParaRPr lang="it-IT" sz="2800" b="1" dirty="0"/>
          </a:p>
        </p:txBody>
      </p:sp>
      <p:sp>
        <p:nvSpPr>
          <p:cNvPr id="3" name="Segnaposto contenuto 2"/>
          <p:cNvSpPr>
            <a:spLocks noGrp="1"/>
          </p:cNvSpPr>
          <p:nvPr>
            <p:ph idx="1"/>
          </p:nvPr>
        </p:nvSpPr>
        <p:spPr>
          <a:xfrm>
            <a:off x="285750" y="2643188"/>
            <a:ext cx="8501063" cy="4098180"/>
          </a:xfrm>
        </p:spPr>
        <p:txBody>
          <a:bodyPr/>
          <a:lstStyle/>
          <a:p>
            <a:pPr marL="0" indent="0">
              <a:buNone/>
            </a:pPr>
            <a:r>
              <a:rPr lang="it-IT" sz="1800" i="1" dirty="0" err="1" smtClean="0"/>
              <a:t>Mutatis</a:t>
            </a:r>
            <a:r>
              <a:rPr lang="it-IT" sz="1800" i="1" dirty="0" smtClean="0"/>
              <a:t> </a:t>
            </a:r>
            <a:r>
              <a:rPr lang="it-IT" sz="1800" i="1" dirty="0" err="1" smtClean="0"/>
              <a:t>mutandis</a:t>
            </a:r>
            <a:r>
              <a:rPr lang="it-IT" sz="1800" i="1" dirty="0" smtClean="0"/>
              <a:t> </a:t>
            </a:r>
            <a:r>
              <a:rPr lang="it-IT" sz="1800" dirty="0" smtClean="0"/>
              <a:t>il lamento della perdita di autorità dei vescovi e dello scadere dell’ordine sociale rimangono il vero pernio del carteggio e l’emigrazione occupa sempre un posto marginale. Tuttavia Scalabrini si rende conto come quest’ultima tocchi una corda importante nel cuore del pontefice e nella Curia tutta e che grazie ad essa si può persino suggerire una qualche forma di collaborazione con il governo italiano, questione che invece è cara al vescovo piacentino e a quello cremonese, non tanto per un sentimento filo-italiano, quanto perché l’accordo, pure implicito, fra governo e Chiesa potrebbe garantire l’ordine sociale ormai compromesso. Scalabrini, più pratico, immagina persino una discesa in campo elettorale a fianco dei candidati più conservatori, mentre Bonomelli disdegna maggiormente la politica locale e ritiene che la Chiesa sia già troppo invischiata nella politica. Entrambi sono comunque angosciati dai moti milanesi del 1898 e ritengono che l’ordine sociale sia fondamentale per la Chiesa stessa</a:t>
            </a:r>
            <a:endParaRPr lang="it-IT" sz="1800" dirty="0"/>
          </a:p>
        </p:txBody>
      </p:sp>
    </p:spTree>
    <p:extLst>
      <p:ext uri="{BB962C8B-B14F-4D97-AF65-F5344CB8AC3E}">
        <p14:creationId xmlns:p14="http://schemas.microsoft.com/office/powerpoint/2010/main" val="4032752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800" b="1" dirty="0" smtClean="0"/>
              <a:t>L’emigrazione</a:t>
            </a:r>
            <a:endParaRPr lang="it-IT" sz="2800" b="1" dirty="0"/>
          </a:p>
        </p:txBody>
      </p:sp>
      <p:sp>
        <p:nvSpPr>
          <p:cNvPr id="3" name="Segnaposto contenuto 2"/>
          <p:cNvSpPr>
            <a:spLocks noGrp="1"/>
          </p:cNvSpPr>
          <p:nvPr>
            <p:ph idx="1"/>
          </p:nvPr>
        </p:nvSpPr>
        <p:spPr>
          <a:xfrm>
            <a:off x="285750" y="2643188"/>
            <a:ext cx="8501063" cy="3882156"/>
          </a:xfrm>
        </p:spPr>
        <p:txBody>
          <a:bodyPr/>
          <a:lstStyle/>
          <a:p>
            <a:pPr marL="0" indent="0">
              <a:buNone/>
            </a:pPr>
            <a:r>
              <a:rPr lang="it-IT" sz="1800" dirty="0" smtClean="0"/>
              <a:t>Ai loro occhi l’emigrazione garantisce una valvola di sfogo naturale e un meccanismo di riequilibrio sociale, che non deve essere compromesso. A tutti deve essere riconosciuta la libertà di emigrare, ma a tutti deve essere garantita anche una protezione civile contro lo sfruttamento e una religiosa contro la propaganda protestante e socialista, che, a detta dei due vescovi, impazza anche in Italia. Si vedano in proposito </a:t>
            </a:r>
            <a:r>
              <a:rPr lang="it-IT" sz="1800" dirty="0"/>
              <a:t>le </a:t>
            </a:r>
            <a:r>
              <a:rPr lang="it-IT" sz="1800" dirty="0" smtClean="0"/>
              <a:t>loro lettere su Paolo Miraglia, ex-sacerdote divenuto propagandista anticattolico a Piacenza. In generale i due vescovi operano dunque in sintonia, Scalabrini, però, teme che a questo punto Bonomelli si avvicini troppo agli ambienti nazionalistici e nel 1990 gli scrive «La proposta relativa agli emigranti temporanei, merita senza dubbio la più alta approvazione, ma io non vorrei che, per troppo zelo degli amici, avesse a pigliare l’aspetto di cosa politica»</a:t>
            </a:r>
            <a:endParaRPr lang="it-IT" sz="1800" dirty="0"/>
          </a:p>
        </p:txBody>
      </p:sp>
    </p:spTree>
    <p:extLst>
      <p:ext uri="{BB962C8B-B14F-4D97-AF65-F5344CB8AC3E}">
        <p14:creationId xmlns:p14="http://schemas.microsoft.com/office/powerpoint/2010/main" val="1152630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800" b="1" dirty="0" smtClean="0"/>
              <a:t>L’amicizia</a:t>
            </a:r>
            <a:endParaRPr lang="it-IT" sz="2800" b="1" dirty="0"/>
          </a:p>
        </p:txBody>
      </p:sp>
      <p:sp>
        <p:nvSpPr>
          <p:cNvPr id="3" name="Segnaposto contenuto 2"/>
          <p:cNvSpPr>
            <a:spLocks noGrp="1"/>
          </p:cNvSpPr>
          <p:nvPr>
            <p:ph idx="1"/>
          </p:nvPr>
        </p:nvSpPr>
        <p:spPr>
          <a:xfrm>
            <a:off x="285751" y="2643188"/>
            <a:ext cx="6734522" cy="4026172"/>
          </a:xfrm>
        </p:spPr>
        <p:txBody>
          <a:bodyPr/>
          <a:lstStyle/>
          <a:p>
            <a:pPr marL="0" indent="0">
              <a:buNone/>
            </a:pPr>
            <a:r>
              <a:rPr lang="it-IT" sz="2000" dirty="0" smtClean="0"/>
              <a:t>Gli scontri fra i due sono in questo, come in altri casi, decisi. Però, ciascuno ha chiaro l’importanza del legame di amicizia fraterna costruitosi nei decenni e Bonomelli ribadisce ogni volta che mai entrerà in concorrenza con l’opera scalabriniana e che anzi mollerà tutto, se i suoi tentativi possono mettere a rischio quelli dell’amico. Il legame rimane quindi ferreo, sino a che la morte intempestiva di Scalabrini non lo interrompe. Nel frattempo il quadro dell’emigrazione ha iniziato a cambiare e non è più un fenomeno che investe principalmente l’Italia centro-settentrionale</a:t>
            </a:r>
            <a:endParaRPr lang="it-IT" sz="20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4007" y="4437112"/>
            <a:ext cx="1496312"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7827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3"/>
          <p:cNvSpPr>
            <a:spLocks noGrp="1"/>
          </p:cNvSpPr>
          <p:nvPr>
            <p:ph type="title"/>
          </p:nvPr>
        </p:nvSpPr>
        <p:spPr>
          <a:xfrm>
            <a:off x="251520" y="1484784"/>
            <a:ext cx="8501063" cy="714375"/>
          </a:xfrm>
        </p:spPr>
        <p:txBody>
          <a:bodyPr/>
          <a:lstStyle/>
          <a:p>
            <a:r>
              <a:rPr lang="it-IT" altLang="it-IT" sz="2800" b="1" dirty="0" smtClean="0"/>
              <a:t>L’emigrazione italiana</a:t>
            </a:r>
          </a:p>
        </p:txBody>
      </p:sp>
      <p:sp>
        <p:nvSpPr>
          <p:cNvPr id="4099" name="Segnaposto contenuto 4"/>
          <p:cNvSpPr>
            <a:spLocks noGrp="1"/>
          </p:cNvSpPr>
          <p:nvPr>
            <p:ph idx="1"/>
          </p:nvPr>
        </p:nvSpPr>
        <p:spPr>
          <a:xfrm>
            <a:off x="179512" y="2204864"/>
            <a:ext cx="8858250" cy="4214812"/>
          </a:xfrm>
        </p:spPr>
        <p:txBody>
          <a:bodyPr/>
          <a:lstStyle/>
          <a:p>
            <a:pPr marL="0" indent="0">
              <a:buNone/>
            </a:pPr>
            <a:r>
              <a:rPr lang="it-IT" sz="1800" dirty="0"/>
              <a:t>L’emigrazione italiana ha una lunga </a:t>
            </a:r>
            <a:r>
              <a:rPr lang="it-IT" sz="1800" dirty="0" smtClean="0"/>
              <a:t>storia, strettamente </a:t>
            </a:r>
            <a:r>
              <a:rPr lang="it-IT" sz="1800" dirty="0"/>
              <a:t>legata alle caratteristiche economiche e geografiche della </a:t>
            </a:r>
            <a:r>
              <a:rPr lang="it-IT" sz="1800" dirty="0" smtClean="0"/>
              <a:t>Penisola, naturale ponte mediterraneo fra Europa e Africa, fra est e ovest. </a:t>
            </a:r>
            <a:r>
              <a:rPr lang="it-IT" sz="1800" dirty="0"/>
              <a:t>Ancora prima che l’Italia fosse un paese politicamente unito, grandi flussi migratori la hanno attraversata. Tali correnti avevano </a:t>
            </a:r>
            <a:r>
              <a:rPr lang="it-IT" sz="1800" dirty="0" smtClean="0"/>
              <a:t>natura variegata </a:t>
            </a:r>
            <a:r>
              <a:rPr lang="it-IT" sz="1800" dirty="0"/>
              <a:t>e </a:t>
            </a:r>
            <a:r>
              <a:rPr lang="it-IT" sz="1800" dirty="0" smtClean="0"/>
              <a:t>contribuivano </a:t>
            </a:r>
            <a:r>
              <a:rPr lang="it-IT" sz="1800" dirty="0"/>
              <a:t>a </a:t>
            </a:r>
            <a:r>
              <a:rPr lang="it-IT" sz="1800" dirty="0" smtClean="0"/>
              <a:t>rimescolare popolazioni </a:t>
            </a:r>
            <a:r>
              <a:rPr lang="it-IT" sz="1800" dirty="0"/>
              <a:t>di origini </a:t>
            </a:r>
            <a:r>
              <a:rPr lang="it-IT" sz="1800" dirty="0" smtClean="0"/>
              <a:t>differenti. Esili politici e religiosi, </a:t>
            </a:r>
            <a:r>
              <a:rPr lang="it-IT" sz="1800" dirty="0"/>
              <a:t>guerre, carestie, lavori itineranti, trasformazioni naturali, cicli di espansione e depressione economica hanno fin dal </a:t>
            </a:r>
            <a:r>
              <a:rPr lang="it-IT" sz="1800" dirty="0" smtClean="0"/>
              <a:t>medioevo </a:t>
            </a:r>
            <a:r>
              <a:rPr lang="it-IT" sz="1800" dirty="0"/>
              <a:t>generato un movimento </a:t>
            </a:r>
            <a:r>
              <a:rPr lang="it-IT" sz="1800" dirty="0" smtClean="0"/>
              <a:t>continuo, </a:t>
            </a:r>
            <a:r>
              <a:rPr lang="it-IT" sz="1800" dirty="0"/>
              <a:t>che con il tempo ha preso la forma di </a:t>
            </a:r>
            <a:r>
              <a:rPr lang="it-IT" sz="1800" dirty="0" smtClean="0"/>
              <a:t>flussi interni alla Penisola e flussi dalla e verso quest’ultima. In alcuni casi la prossimità geografica ha nutrito spostamenti che nei secoli invertono più volte il senso di marcia: dal Due-Trecento si va dalla Lombardia (e dall’area piacentina, che era appartenuta al Ducato milanese) alla Svizzera (i mercanti, per esempio), da questa alla Lombardia (di nuovo mercanti, ma anche scalpellini, muratori e architetti) e poi di nuovo da quest’ultima alla prima</a:t>
            </a:r>
            <a:endParaRPr lang="it-IT" altLang="it-IT" sz="1800" dirty="0"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1556792"/>
            <a:ext cx="8501063" cy="714375"/>
          </a:xfrm>
        </p:spPr>
        <p:txBody>
          <a:bodyPr/>
          <a:lstStyle/>
          <a:p>
            <a:r>
              <a:rPr lang="it-IT" sz="2800" b="1" dirty="0" smtClean="0"/>
              <a:t>A metà Ottocento</a:t>
            </a:r>
            <a:endParaRPr lang="it-IT" sz="2800" b="1" dirty="0"/>
          </a:p>
        </p:txBody>
      </p:sp>
      <p:sp>
        <p:nvSpPr>
          <p:cNvPr id="3" name="Segnaposto contenuto 2"/>
          <p:cNvSpPr>
            <a:spLocks noGrp="1"/>
          </p:cNvSpPr>
          <p:nvPr>
            <p:ph idx="1"/>
          </p:nvPr>
        </p:nvSpPr>
        <p:spPr>
          <a:xfrm>
            <a:off x="251520" y="2420888"/>
            <a:ext cx="7264425" cy="4032448"/>
          </a:xfrm>
        </p:spPr>
        <p:txBody>
          <a:bodyPr/>
          <a:lstStyle/>
          <a:p>
            <a:pPr marL="0" indent="0">
              <a:buNone/>
            </a:pPr>
            <a:r>
              <a:rPr lang="it-IT" sz="1800" dirty="0"/>
              <a:t>A metà Ottocento </a:t>
            </a:r>
            <a:r>
              <a:rPr lang="it-IT" sz="1800" dirty="0" smtClean="0"/>
              <a:t>proseguono le migrazioni di prossimità, come quelle tra Lombardia-Piacentino e Svizzera, ma in alcuni settori (quello musical-circense, per esempio, che coinvolgeva il triangolo Piacenza-Toscana-Liguria) si estende il raggio di </a:t>
            </a:r>
            <a:r>
              <a:rPr lang="it-IT" sz="1800" dirty="0" err="1" smtClean="0"/>
              <a:t>itineranza</a:t>
            </a:r>
            <a:r>
              <a:rPr lang="it-IT" sz="1800" dirty="0" smtClean="0"/>
              <a:t> sino a comprendere tutto il territorio fra le Americhe e la Russia. Genova </a:t>
            </a:r>
            <a:r>
              <a:rPr lang="it-IT" sz="1800" dirty="0"/>
              <a:t>è </a:t>
            </a:r>
            <a:r>
              <a:rPr lang="it-IT" sz="1800" dirty="0" smtClean="0"/>
              <a:t>il principale snodo di queste migrazioni un </a:t>
            </a:r>
            <a:r>
              <a:rPr lang="it-IT" sz="1800" dirty="0"/>
              <a:t>amplissimo retroterra, che </a:t>
            </a:r>
            <a:r>
              <a:rPr lang="it-IT" sz="1800" dirty="0" smtClean="0"/>
              <a:t>oltre al suddetto </a:t>
            </a:r>
            <a:r>
              <a:rPr lang="it-IT" sz="1800" dirty="0"/>
              <a:t>triangolo appenninico </a:t>
            </a:r>
            <a:r>
              <a:rPr lang="it-IT" sz="1800" dirty="0" smtClean="0"/>
              <a:t>comprende le </a:t>
            </a:r>
            <a:r>
              <a:rPr lang="it-IT" sz="1800" dirty="0"/>
              <a:t>campagne </a:t>
            </a:r>
            <a:r>
              <a:rPr lang="it-IT" sz="1800" dirty="0" smtClean="0"/>
              <a:t>piemontesi e lombarde, talvolta persino quelle venete. Il Nord della Penisola, in particolare i domini sabaudi e quelli austriaci, prosegue a essere il maggior produttore di emigranti</a:t>
            </a:r>
            <a:endParaRPr lang="it-IT"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5945" y="4509120"/>
            <a:ext cx="1628056" cy="2358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2915816" y="5949280"/>
            <a:ext cx="4314001" cy="646331"/>
          </a:xfrm>
          <a:prstGeom prst="rect">
            <a:avLst/>
          </a:prstGeom>
          <a:noFill/>
        </p:spPr>
        <p:txBody>
          <a:bodyPr wrap="none" rtlCol="0">
            <a:spAutoFit/>
          </a:bodyPr>
          <a:lstStyle/>
          <a:p>
            <a:r>
              <a:rPr lang="it-IT" sz="1200" i="1" dirty="0" smtClean="0">
                <a:latin typeface="+mj-lt"/>
              </a:rPr>
              <a:t>Atto di decesso del </a:t>
            </a:r>
            <a:r>
              <a:rPr lang="it-IT" sz="1200" i="1" dirty="0">
                <a:latin typeface="+mj-lt"/>
              </a:rPr>
              <a:t>27 agosto 1855, </a:t>
            </a:r>
            <a:r>
              <a:rPr lang="it-IT" sz="1200" i="1" dirty="0" smtClean="0">
                <a:latin typeface="+mj-lt"/>
              </a:rPr>
              <a:t>a New Orleans,</a:t>
            </a:r>
            <a:br>
              <a:rPr lang="it-IT" sz="1200" i="1" dirty="0" smtClean="0">
                <a:latin typeface="+mj-lt"/>
              </a:rPr>
            </a:br>
            <a:r>
              <a:rPr lang="it-IT" sz="1200" i="1" dirty="0" smtClean="0">
                <a:latin typeface="+mj-lt"/>
              </a:rPr>
              <a:t>di un musicista ambulante proveniente </a:t>
            </a:r>
            <a:r>
              <a:rPr lang="it-IT" sz="1200" i="1" dirty="0">
                <a:latin typeface="+mj-lt"/>
              </a:rPr>
              <a:t>da Parma</a:t>
            </a:r>
            <a:br>
              <a:rPr lang="it-IT" sz="1200" i="1" dirty="0">
                <a:latin typeface="+mj-lt"/>
              </a:rPr>
            </a:br>
            <a:r>
              <a:rPr lang="it-IT" sz="1200" i="1" dirty="0">
                <a:latin typeface="+mj-lt"/>
              </a:rPr>
              <a:t>http://</a:t>
            </a:r>
            <a:r>
              <a:rPr lang="it-IT" sz="1200" i="1" dirty="0" smtClean="0">
                <a:latin typeface="+mj-lt"/>
              </a:rPr>
              <a:t>www.emigrazioneparmense.it/</a:t>
            </a:r>
            <a:endParaRPr lang="it-IT" sz="1200" dirty="0">
              <a:latin typeface="+mj-lt"/>
            </a:endParaRPr>
          </a:p>
        </p:txBody>
      </p:sp>
    </p:spTree>
    <p:extLst>
      <p:ext uri="{BB962C8B-B14F-4D97-AF65-F5344CB8AC3E}">
        <p14:creationId xmlns:p14="http://schemas.microsoft.com/office/powerpoint/2010/main" val="2088748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800" b="1" dirty="0" smtClean="0"/>
              <a:t>Dopo l’Unità</a:t>
            </a:r>
            <a:endParaRPr lang="it-IT" sz="2800" b="1" dirty="0"/>
          </a:p>
        </p:txBody>
      </p:sp>
      <p:sp>
        <p:nvSpPr>
          <p:cNvPr id="3" name="Segnaposto contenuto 2"/>
          <p:cNvSpPr>
            <a:spLocks noGrp="1"/>
          </p:cNvSpPr>
          <p:nvPr>
            <p:ph idx="1"/>
          </p:nvPr>
        </p:nvSpPr>
        <p:spPr>
          <a:xfrm>
            <a:off x="285750" y="2643188"/>
            <a:ext cx="8750746" cy="3954164"/>
          </a:xfrm>
        </p:spPr>
        <p:txBody>
          <a:bodyPr/>
          <a:lstStyle/>
          <a:p>
            <a:pPr marL="0" indent="0">
              <a:buNone/>
            </a:pPr>
            <a:r>
              <a:rPr lang="it-IT" sz="1800" dirty="0" smtClean="0"/>
              <a:t>Dopo il 1861 la riorganizzazione economica di </a:t>
            </a:r>
            <a:r>
              <a:rPr lang="it-IT" sz="1800" dirty="0"/>
              <a:t>numerose aree regionali </a:t>
            </a:r>
            <a:r>
              <a:rPr lang="it-IT" sz="1800" dirty="0" smtClean="0"/>
              <a:t>del nuovo Regno </a:t>
            </a:r>
            <a:r>
              <a:rPr lang="it-IT" sz="1800" dirty="0"/>
              <a:t>incentivano i meccanismi di </a:t>
            </a:r>
            <a:r>
              <a:rPr lang="it-IT" sz="1800" dirty="0" smtClean="0"/>
              <a:t>partenza. Il numero dei partenti cresce progressivamente, grazie anche allo sviluppo delle ferrovie e delle linee navali. La grande </a:t>
            </a:r>
            <a:r>
              <a:rPr lang="it-IT" sz="1800" dirty="0"/>
              <a:t>emigrazione </a:t>
            </a:r>
            <a:r>
              <a:rPr lang="it-IT" sz="1800" dirty="0" smtClean="0"/>
              <a:t>dell’ultimo quarto del </a:t>
            </a:r>
            <a:r>
              <a:rPr lang="it-IT" sz="1800" dirty="0"/>
              <a:t>secolo è il culmine di un processo iniziato da tempo e soprattutto ne conserva alcune caratteristiche, fra cui </a:t>
            </a:r>
            <a:r>
              <a:rPr lang="it-IT" sz="1800" dirty="0" smtClean="0"/>
              <a:t>l’abitudine </a:t>
            </a:r>
            <a:r>
              <a:rPr lang="it-IT" sz="1800" dirty="0"/>
              <a:t>al </a:t>
            </a:r>
            <a:r>
              <a:rPr lang="it-IT" sz="1800" dirty="0" smtClean="0"/>
              <a:t>ritorno, </a:t>
            </a:r>
            <a:r>
              <a:rPr lang="it-IT" sz="1800" dirty="0"/>
              <a:t>per poi partire e tornare </a:t>
            </a:r>
            <a:r>
              <a:rPr lang="it-IT" sz="1800" dirty="0" smtClean="0"/>
              <a:t>ancora. Nel </a:t>
            </a:r>
            <a:r>
              <a:rPr lang="it-IT" sz="1800" dirty="0"/>
              <a:t>secondo Ottocento la forza-lavoro eccedente della pianura padana </a:t>
            </a:r>
            <a:r>
              <a:rPr lang="it-IT" sz="1800" dirty="0" smtClean="0"/>
              <a:t>e dell’appennino centro-settentrionale emigra </a:t>
            </a:r>
            <a:r>
              <a:rPr lang="it-IT" sz="1800" dirty="0"/>
              <a:t>in Francia e Belgio, </a:t>
            </a:r>
            <a:r>
              <a:rPr lang="it-IT" sz="1800" dirty="0" smtClean="0"/>
              <a:t>oppure </a:t>
            </a:r>
            <a:r>
              <a:rPr lang="it-IT" sz="1800" dirty="0"/>
              <a:t>in Svizzera e Germania. </a:t>
            </a:r>
            <a:r>
              <a:rPr lang="it-IT" sz="1800" dirty="0" smtClean="0"/>
              <a:t>Chi parte conta </a:t>
            </a:r>
            <a:r>
              <a:rPr lang="it-IT" sz="1800" dirty="0"/>
              <a:t>di realizzare nel più breve tempo possibile il capitale per acquistare terra nei luoghi </a:t>
            </a:r>
            <a:r>
              <a:rPr lang="it-IT" sz="1800" dirty="0" smtClean="0"/>
              <a:t>d’origine, ma poi non è detto che torni in campagna o in collina. In molti casi i guadagni migratori sono investiti nelle città che hanno iniziato a svilupparsi nel centro-nord, soprattutto Milano-Torino-Genova e poi anche Bologna</a:t>
            </a:r>
            <a:endParaRPr lang="it-IT" sz="1800" dirty="0"/>
          </a:p>
        </p:txBody>
      </p:sp>
    </p:spTree>
    <p:extLst>
      <p:ext uri="{BB962C8B-B14F-4D97-AF65-F5344CB8AC3E}">
        <p14:creationId xmlns:p14="http://schemas.microsoft.com/office/powerpoint/2010/main" val="1114118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400" b="1" dirty="0" smtClean="0"/>
              <a:t>L’esodo</a:t>
            </a:r>
            <a:endParaRPr lang="it-IT" sz="2400" b="1" dirty="0"/>
          </a:p>
        </p:txBody>
      </p:sp>
      <p:sp>
        <p:nvSpPr>
          <p:cNvPr id="3" name="Segnaposto contenuto 2"/>
          <p:cNvSpPr>
            <a:spLocks noGrp="1"/>
          </p:cNvSpPr>
          <p:nvPr>
            <p:ph idx="1"/>
          </p:nvPr>
        </p:nvSpPr>
        <p:spPr>
          <a:xfrm>
            <a:off x="285750" y="2643188"/>
            <a:ext cx="8501063" cy="4026172"/>
          </a:xfrm>
        </p:spPr>
        <p:txBody>
          <a:bodyPr/>
          <a:lstStyle/>
          <a:p>
            <a:pPr marL="0" indent="0">
              <a:buNone/>
            </a:pPr>
            <a:r>
              <a:rPr lang="it-IT" sz="1800" dirty="0" smtClean="0"/>
              <a:t>Secondo i contemporanei si trattava di un esodo biblico che spopola le campagne e le montagne. L’impatto emotivo è grande anche perché le stazioni ferroviarie e i porti permettono di visualizzare il fenomeno. Lo stesso Scalabrini lo ricorda nel suo primo importante scritto sulle migrazioni: «</a:t>
            </a:r>
            <a:r>
              <a:rPr lang="it-IT" sz="1800" i="1" dirty="0" smtClean="0">
                <a:ea typeface="Verdana" panose="020B0604030504040204" pitchFamily="34" charset="0"/>
                <a:cs typeface="Verdana" panose="020B0604030504040204" pitchFamily="34" charset="0"/>
              </a:rPr>
              <a:t>In Milano, parecchi anni or sono, fui spettatore di una scena che mi lasciò nell’animo un’impressione di tristezza profonda. Di passaggio alla stazione vidi la vasta sala, i portici laterali e la piazza adiacente invasi da tre o quattro centinaia di individui poveramente vestit</a:t>
            </a:r>
            <a:r>
              <a:rPr lang="it-IT" sz="1800" i="1" dirty="0" smtClean="0"/>
              <a:t>i</a:t>
            </a:r>
            <a:r>
              <a:rPr lang="it-IT" sz="1800" dirty="0" smtClean="0"/>
              <a:t>» (</a:t>
            </a:r>
            <a:r>
              <a:rPr lang="it-IT" sz="1800" b="1" dirty="0" smtClean="0"/>
              <a:t>L’emigrazione italiana in America: osservazioni</a:t>
            </a:r>
            <a:r>
              <a:rPr lang="it-IT" sz="1800" dirty="0" smtClean="0"/>
              <a:t>, 1887). Il vescovo continuava: «</a:t>
            </a:r>
            <a:r>
              <a:rPr lang="it-IT" sz="1800" i="1" dirty="0" smtClean="0"/>
              <a:t>Non senza lagrime avevano essi detto addio al paesello natale, </a:t>
            </a:r>
            <a:r>
              <a:rPr lang="it-IT" sz="1800" dirty="0" smtClean="0"/>
              <a:t>[…]</a:t>
            </a:r>
            <a:r>
              <a:rPr lang="it-IT" sz="1800" i="1" dirty="0" smtClean="0"/>
              <a:t>; ma senza rimpianto si disponevano ad abbandonare la patria, poiché essi non la conoscevano che sotto due forme odiose, la leva e l’esattore, e perché per il diseredato la patria è la terra che gli dà il pane</a:t>
            </a:r>
            <a:r>
              <a:rPr lang="it-IT" sz="1800" dirty="0" smtClean="0"/>
              <a:t>»</a:t>
            </a:r>
            <a:endParaRPr lang="it-IT" dirty="0"/>
          </a:p>
        </p:txBody>
      </p:sp>
    </p:spTree>
    <p:extLst>
      <p:ext uri="{BB962C8B-B14F-4D97-AF65-F5344CB8AC3E}">
        <p14:creationId xmlns:p14="http://schemas.microsoft.com/office/powerpoint/2010/main" val="3368172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1484784"/>
            <a:ext cx="8501063" cy="714375"/>
          </a:xfrm>
        </p:spPr>
        <p:txBody>
          <a:bodyPr/>
          <a:lstStyle/>
          <a:p>
            <a:r>
              <a:rPr lang="it-IT" sz="2800" b="1" dirty="0" smtClean="0"/>
              <a:t>Una novità?</a:t>
            </a:r>
            <a:endParaRPr lang="it-IT" sz="2800" b="1" dirty="0"/>
          </a:p>
        </p:txBody>
      </p:sp>
      <p:sp>
        <p:nvSpPr>
          <p:cNvPr id="3" name="Segnaposto contenuto 2"/>
          <p:cNvSpPr>
            <a:spLocks noGrp="1"/>
          </p:cNvSpPr>
          <p:nvPr>
            <p:ph idx="1"/>
          </p:nvPr>
        </p:nvSpPr>
        <p:spPr>
          <a:xfrm>
            <a:off x="107504" y="2204864"/>
            <a:ext cx="9036496" cy="4392488"/>
          </a:xfrm>
        </p:spPr>
        <p:txBody>
          <a:bodyPr/>
          <a:lstStyle/>
          <a:p>
            <a:pPr marL="0" indent="0">
              <a:buNone/>
            </a:pPr>
            <a:r>
              <a:rPr lang="it-IT" sz="1800" dirty="0" smtClean="0"/>
              <a:t>Il fenomeno descritto da Scalabrini non era nuovo: i lombardi, specie i comaschi, partivano da secoli per evitare la leva, che minacciava di sottrarre alle famiglie la forza lavoro più vigorosa, e per guadagnare di che pagare le imposte. Sotto gli Sforza, i francesi, gli spagnoli, gli austriaci e quindi anche ora sotto i Savoia chi partiva si appoggiava a filiere abbastanza organizzate. Ora, però, i numeri dei partenti stavano aumentando e inoltre stazioni e porti lo rendevano palese. l’ampliarsi del raggio emigratorio rendeva meno possibile un costante andare e venire, sia pure con le dovute eccezioni: le </a:t>
            </a:r>
            <a:r>
              <a:rPr lang="it-IT" sz="1800" i="1" dirty="0" err="1" smtClean="0"/>
              <a:t>golondrinas</a:t>
            </a:r>
            <a:r>
              <a:rPr lang="it-IT" sz="1800" dirty="0" smtClean="0"/>
              <a:t>, cioè i migranti stagionali per l’Argentina, erano secondo alcuni autori i due terzi dei poco più di 37.000 partenti per il Nuovo Mondo nel 1880. La procrastinazione del rientro, perché in America si restava anche qualche anno, portava alla formazione di insediamenti migratori, le cosiddette Piccole </a:t>
            </a:r>
            <a:r>
              <a:rPr lang="it-IT" sz="1800" dirty="0" err="1" smtClean="0"/>
              <a:t>Italie</a:t>
            </a:r>
            <a:r>
              <a:rPr lang="it-IT" sz="1800" dirty="0" smtClean="0"/>
              <a:t>, che di nuovo mostravano a tutti dimensioni e caratteri dell’esodo. La comunità emigrata diveniva stabile, pur se i suoi membri conoscevano una rotazione continua, e spiccava nelle Americhe come in Europa</a:t>
            </a:r>
            <a:endParaRPr lang="it-IT" sz="1800" dirty="0"/>
          </a:p>
        </p:txBody>
      </p:sp>
    </p:spTree>
    <p:extLst>
      <p:ext uri="{BB962C8B-B14F-4D97-AF65-F5344CB8AC3E}">
        <p14:creationId xmlns:p14="http://schemas.microsoft.com/office/powerpoint/2010/main" val="1741127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800" b="1" dirty="0" smtClean="0"/>
              <a:t>Come reagire?</a:t>
            </a:r>
            <a:endParaRPr lang="it-IT" sz="2800" b="1" dirty="0"/>
          </a:p>
        </p:txBody>
      </p:sp>
      <p:sp>
        <p:nvSpPr>
          <p:cNvPr id="3" name="Segnaposto contenuto 2"/>
          <p:cNvSpPr>
            <a:spLocks noGrp="1"/>
          </p:cNvSpPr>
          <p:nvPr>
            <p:ph idx="1"/>
          </p:nvPr>
        </p:nvSpPr>
        <p:spPr>
          <a:xfrm>
            <a:off x="285750" y="2643188"/>
            <a:ext cx="8501063" cy="3882156"/>
          </a:xfrm>
        </p:spPr>
        <p:txBody>
          <a:bodyPr/>
          <a:lstStyle/>
          <a:p>
            <a:pPr marL="0" indent="0">
              <a:buNone/>
            </a:pPr>
            <a:r>
              <a:rPr lang="it-IT" sz="1800" dirty="0" smtClean="0"/>
              <a:t>I rapporti di Propaganda Fide </a:t>
            </a:r>
            <a:r>
              <a:rPr lang="it-IT" sz="1800" dirty="0" smtClean="0"/>
              <a:t>adottano sin </a:t>
            </a:r>
            <a:r>
              <a:rPr lang="it-IT" sz="1800" dirty="0" smtClean="0"/>
              <a:t>dalla seconda metà del Seicento la </a:t>
            </a:r>
            <a:r>
              <a:rPr lang="it-IT" sz="1800" dirty="0" smtClean="0"/>
              <a:t>strategia </a:t>
            </a:r>
            <a:r>
              <a:rPr lang="it-IT" sz="1800" dirty="0" smtClean="0"/>
              <a:t>di far seguire i migranti da sacerdoti della stessa origine. D’altronde in numerosi luoghi di migrazione nascono </a:t>
            </a:r>
            <a:r>
              <a:rPr lang="it-IT" sz="1800" dirty="0" smtClean="0"/>
              <a:t>già alla </a:t>
            </a:r>
            <a:r>
              <a:rPr lang="it-IT" sz="1800" dirty="0" smtClean="0"/>
              <a:t>fine del medioevo «chiese nazionali», cioè luoghi di culto posti fuori del tessuto parrocchiale locale e destinati soltanto </a:t>
            </a:r>
            <a:r>
              <a:rPr lang="it-IT" sz="1800" dirty="0" smtClean="0"/>
              <a:t>ai </a:t>
            </a:r>
            <a:r>
              <a:rPr lang="it-IT" sz="1800" dirty="0" smtClean="0"/>
              <a:t>migranti di una particolare «nazione</a:t>
            </a:r>
            <a:r>
              <a:rPr lang="it-IT" sz="1800" dirty="0" smtClean="0"/>
              <a:t>» (un particolare regione o città). </a:t>
            </a:r>
            <a:r>
              <a:rPr lang="it-IT" sz="1800" dirty="0"/>
              <a:t>L’11 aprile </a:t>
            </a:r>
            <a:r>
              <a:rPr lang="it-IT" sz="1800" dirty="0" smtClean="0"/>
              <a:t>1887, in coincidenza con la grande migrazione europea dell’ultimo quarto dell’Ottocento, Propaganda Fide decide che questo deve essere il sistema con cui badare ai vari gruppi di emigranti. La </a:t>
            </a:r>
            <a:r>
              <a:rPr lang="it-IT" sz="1800" dirty="0"/>
              <a:t>raccolta di documenti, che precede tale decisione, mette i funzionari di Propaganda in contatto con </a:t>
            </a:r>
            <a:r>
              <a:rPr lang="it-IT" sz="1800" dirty="0" smtClean="0"/>
              <a:t>importanti esperienze, </a:t>
            </a:r>
            <a:r>
              <a:rPr lang="it-IT" sz="1800" dirty="0"/>
              <a:t>per esempio la parrocchia italiana di </a:t>
            </a:r>
            <a:r>
              <a:rPr lang="it-IT" sz="1800" dirty="0" smtClean="0"/>
              <a:t>Londra,</a:t>
            </a:r>
            <a:r>
              <a:rPr lang="it-IT" sz="1800" dirty="0"/>
              <a:t> S. Pietro a </a:t>
            </a:r>
            <a:r>
              <a:rPr lang="it-IT" sz="1800" dirty="0" err="1" smtClean="0"/>
              <a:t>Clerkenwell</a:t>
            </a:r>
            <a:r>
              <a:rPr lang="it-IT" sz="1800" dirty="0" smtClean="0"/>
              <a:t>, fondata dal </a:t>
            </a:r>
            <a:r>
              <a:rPr lang="it-IT" sz="1800" dirty="0" err="1" smtClean="0"/>
              <a:t>pallottino</a:t>
            </a:r>
            <a:r>
              <a:rPr lang="it-IT" sz="1800" dirty="0" smtClean="0"/>
              <a:t> </a:t>
            </a:r>
            <a:r>
              <a:rPr lang="it-IT" sz="1800" dirty="0"/>
              <a:t>Raffaele </a:t>
            </a:r>
            <a:r>
              <a:rPr lang="it-IT" sz="1800" dirty="0" smtClean="0"/>
              <a:t>Melia, dopo che nel </a:t>
            </a:r>
            <a:r>
              <a:rPr lang="it-IT" sz="1800" dirty="0"/>
              <a:t>1844 il papa </a:t>
            </a:r>
            <a:r>
              <a:rPr lang="it-IT" sz="1800" dirty="0" smtClean="0"/>
              <a:t>aveva affidato </a:t>
            </a:r>
            <a:r>
              <a:rPr lang="it-IT" sz="1800" dirty="0"/>
              <a:t>gli italiani di </a:t>
            </a:r>
            <a:r>
              <a:rPr lang="it-IT" sz="1800" dirty="0" smtClean="0"/>
              <a:t>quella città a </a:t>
            </a:r>
            <a:r>
              <a:rPr lang="it-IT" sz="1800" dirty="0"/>
              <a:t>Vincenzo </a:t>
            </a:r>
            <a:r>
              <a:rPr lang="it-IT" sz="1800" dirty="0" smtClean="0"/>
              <a:t>Pallotti</a:t>
            </a:r>
            <a:endParaRPr lang="it-IT" sz="1800" dirty="0"/>
          </a:p>
        </p:txBody>
      </p:sp>
    </p:spTree>
    <p:extLst>
      <p:ext uri="{BB962C8B-B14F-4D97-AF65-F5344CB8AC3E}">
        <p14:creationId xmlns:p14="http://schemas.microsoft.com/office/powerpoint/2010/main" val="2765514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800" b="1" dirty="0" smtClean="0"/>
              <a:t>Chi seguirà i partenti?</a:t>
            </a:r>
            <a:endParaRPr lang="it-IT" sz="2800" b="1" dirty="0"/>
          </a:p>
        </p:txBody>
      </p:sp>
      <p:sp>
        <p:nvSpPr>
          <p:cNvPr id="3" name="Segnaposto contenuto 2"/>
          <p:cNvSpPr>
            <a:spLocks noGrp="1"/>
          </p:cNvSpPr>
          <p:nvPr>
            <p:ph idx="1"/>
          </p:nvPr>
        </p:nvSpPr>
        <p:spPr>
          <a:xfrm>
            <a:off x="285751" y="2643188"/>
            <a:ext cx="7533874" cy="3810148"/>
          </a:xfrm>
        </p:spPr>
        <p:txBody>
          <a:bodyPr/>
          <a:lstStyle/>
          <a:p>
            <a:pPr marL="0" indent="0">
              <a:buNone/>
            </a:pPr>
            <a:r>
              <a:rPr lang="it-IT" sz="1800" dirty="0" smtClean="0"/>
              <a:t>Ai </a:t>
            </a:r>
            <a:r>
              <a:rPr lang="it-IT" sz="1800" dirty="0" err="1" smtClean="0"/>
              <a:t>pallottini</a:t>
            </a:r>
            <a:r>
              <a:rPr lang="it-IT" sz="1800" dirty="0" smtClean="0"/>
              <a:t> (i membri della Società dell’Apostolato Cattolico fondata da Pallotti) è chiesto di proseguire la loro esperienza oltre oceano, dove stanno aumentando gli italiani: </a:t>
            </a:r>
            <a:r>
              <a:rPr lang="it-IT" sz="1800" dirty="0"/>
              <a:t>nel 1884 </a:t>
            </a:r>
            <a:r>
              <a:rPr lang="it-IT" sz="1800" dirty="0" smtClean="0"/>
              <a:t>sono dunque a </a:t>
            </a:r>
            <a:r>
              <a:rPr lang="it-IT" sz="1800" dirty="0"/>
              <a:t>Brooklyn e New York e nel 1886 nel Rio Grande do </a:t>
            </a:r>
            <a:r>
              <a:rPr lang="it-IT" sz="1800" dirty="0" smtClean="0"/>
              <a:t>Sul. La congregazione non ha, però, membri sufficienti e proprio dal Brasile iniziano ad arrivare in Italia le maggiori richieste di aiuto: gli emigranti veneti, emiliani e lombardi lamentano di essere abbandonati dai vescovi locali e di essere sotto l’attacco di propagandisti protestanti (statunitensi o locali) e socialisti (spesso di origine italiana). Le loro lamentele sono portate a Roma e in varie diocesi, da dove i migranti si sono mossi, tra queste quella di Cremona retta da Geremia </a:t>
            </a:r>
            <a:r>
              <a:rPr lang="it-IT" sz="1800" dirty="0" smtClean="0"/>
              <a:t>Bonomelli</a:t>
            </a:r>
            <a:endParaRPr lang="it-IT"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9624" y="5086350"/>
            <a:ext cx="128587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4644008" y="6228634"/>
            <a:ext cx="2912914" cy="461665"/>
          </a:xfrm>
          <a:prstGeom prst="rect">
            <a:avLst/>
          </a:prstGeom>
        </p:spPr>
        <p:txBody>
          <a:bodyPr wrap="square">
            <a:spAutoFit/>
          </a:bodyPr>
          <a:lstStyle/>
          <a:p>
            <a:pPr lvl="0">
              <a:spcBef>
                <a:spcPct val="20000"/>
              </a:spcBef>
            </a:pPr>
            <a:r>
              <a:rPr lang="it-IT" sz="1200" b="1" dirty="0">
                <a:solidFill>
                  <a:prstClr val="black"/>
                </a:solidFill>
                <a:latin typeface="Verdana"/>
                <a:cs typeface="+mn-cs"/>
              </a:rPr>
              <a:t>Vincenzo Pallotti</a:t>
            </a:r>
            <a:r>
              <a:rPr lang="it-IT" sz="1200" dirty="0">
                <a:solidFill>
                  <a:prstClr val="black"/>
                </a:solidFill>
                <a:latin typeface="Verdana"/>
                <a:cs typeface="+mn-cs"/>
              </a:rPr>
              <a:t> (Roma, 21 aprile 1795 – </a:t>
            </a:r>
            <a:r>
              <a:rPr lang="it-IT" sz="1200" dirty="0" smtClean="0">
                <a:solidFill>
                  <a:prstClr val="black"/>
                </a:solidFill>
                <a:latin typeface="Verdana"/>
                <a:cs typeface="+mn-cs"/>
              </a:rPr>
              <a:t>22 </a:t>
            </a:r>
            <a:r>
              <a:rPr lang="it-IT" sz="1200" dirty="0">
                <a:solidFill>
                  <a:prstClr val="black"/>
                </a:solidFill>
                <a:latin typeface="Verdana"/>
                <a:cs typeface="+mn-cs"/>
              </a:rPr>
              <a:t>gennaio 1850)</a:t>
            </a:r>
            <a:endParaRPr lang="it-IT" sz="1200" dirty="0">
              <a:solidFill>
                <a:prstClr val="black"/>
              </a:solidFill>
              <a:latin typeface="Verdana"/>
              <a:cs typeface="+mn-cs"/>
            </a:endParaRPr>
          </a:p>
        </p:txBody>
      </p:sp>
    </p:spTree>
    <p:extLst>
      <p:ext uri="{BB962C8B-B14F-4D97-AF65-F5344CB8AC3E}">
        <p14:creationId xmlns:p14="http://schemas.microsoft.com/office/powerpoint/2010/main" val="4015483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800" b="1" dirty="0" smtClean="0"/>
              <a:t>Padre Marcellino</a:t>
            </a:r>
            <a:endParaRPr lang="it-IT" sz="2800" b="1" dirty="0"/>
          </a:p>
        </p:txBody>
      </p:sp>
      <p:sp>
        <p:nvSpPr>
          <p:cNvPr id="3" name="Segnaposto contenuto 2"/>
          <p:cNvSpPr>
            <a:spLocks noGrp="1"/>
          </p:cNvSpPr>
          <p:nvPr>
            <p:ph idx="1"/>
          </p:nvPr>
        </p:nvSpPr>
        <p:spPr>
          <a:xfrm>
            <a:off x="285750" y="2643188"/>
            <a:ext cx="8501063" cy="3954164"/>
          </a:xfrm>
        </p:spPr>
        <p:txBody>
          <a:bodyPr/>
          <a:lstStyle/>
          <a:p>
            <a:pPr marL="0" indent="0">
              <a:buNone/>
            </a:pPr>
            <a:r>
              <a:rPr lang="it-IT" sz="1800" dirty="0" smtClean="0"/>
              <a:t>Bonomelli invia in Brasile il P</a:t>
            </a:r>
            <a:r>
              <a:rPr lang="it-IT" sz="1800" dirty="0"/>
              <a:t>. Marcellino </a:t>
            </a:r>
            <a:r>
              <a:rPr lang="it-IT" sz="1800" dirty="0" smtClean="0"/>
              <a:t>d’Agnadello, </a:t>
            </a:r>
            <a:r>
              <a:rPr lang="it-IT" sz="1800" dirty="0"/>
              <a:t>già </a:t>
            </a:r>
            <a:r>
              <a:rPr lang="it-IT" sz="1800" dirty="0" smtClean="0"/>
              <a:t>cappuccino, che resta nello Stato di </a:t>
            </a:r>
            <a:r>
              <a:rPr lang="it-IT" sz="1800" dirty="0" err="1" smtClean="0"/>
              <a:t>Espírito</a:t>
            </a:r>
            <a:r>
              <a:rPr lang="it-IT" sz="1800" dirty="0" smtClean="0"/>
              <a:t> </a:t>
            </a:r>
            <a:r>
              <a:rPr lang="it-IT" sz="1800" dirty="0"/>
              <a:t>Santo </a:t>
            </a:r>
            <a:r>
              <a:rPr lang="it-IT" sz="1800" dirty="0" smtClean="0"/>
              <a:t>dal 1883 al 1887. Di ritorno a Cremona P. Marcellino e il suo vescovo informano Roma e </a:t>
            </a:r>
            <a:r>
              <a:rPr lang="it-IT" sz="1800" dirty="0" smtClean="0"/>
              <a:t>gli ordinari delle diocesi </a:t>
            </a:r>
            <a:r>
              <a:rPr lang="it-IT" sz="1800" dirty="0" smtClean="0"/>
              <a:t>confinanti richiedendo un pronto intervento, perché quegli </a:t>
            </a:r>
            <a:r>
              <a:rPr lang="it-IT" sz="1800" dirty="0" smtClean="0"/>
              <a:t>espatriati </a:t>
            </a:r>
            <a:r>
              <a:rPr lang="it-IT" sz="1800" dirty="0" smtClean="0"/>
              <a:t>lasciati a se stessi rischiavano di perdere la propria lingua, la propria cultura e la propria fede. Il problema era ben presente anche a Scalabrini, che proseguiva in quei mesi il già citato scritto </a:t>
            </a:r>
            <a:r>
              <a:rPr lang="it-IT" sz="1800" dirty="0" smtClean="0"/>
              <a:t>menzionando come </a:t>
            </a:r>
            <a:r>
              <a:rPr lang="it-IT" sz="1800" dirty="0" smtClean="0"/>
              <a:t>il ricordo della scena </a:t>
            </a:r>
            <a:r>
              <a:rPr lang="it-IT" sz="1800" dirty="0" smtClean="0"/>
              <a:t>alla </a:t>
            </a:r>
            <a:r>
              <a:rPr lang="it-IT" sz="1800" dirty="0" smtClean="0"/>
              <a:t>stazione di Milano gli richiamasse un’altra visione: «</a:t>
            </a:r>
            <a:r>
              <a:rPr lang="it-IT" sz="1800" i="1" dirty="0" smtClean="0"/>
              <a:t>Io </a:t>
            </a:r>
            <a:r>
              <a:rPr lang="it-IT" sz="1800" i="1" dirty="0" err="1"/>
              <a:t>veggo</a:t>
            </a:r>
            <a:r>
              <a:rPr lang="it-IT" sz="1800" i="1" dirty="0"/>
              <a:t> quei </a:t>
            </a:r>
            <a:r>
              <a:rPr lang="it-IT" sz="1800" i="1" dirty="0" err="1"/>
              <a:t>meschinelli</a:t>
            </a:r>
            <a:r>
              <a:rPr lang="it-IT" sz="1800" i="1" dirty="0"/>
              <a:t> sbarcati su terra straniera, in mezzo ad un popolo che parla una lingua da loro non intesa, facili vittime di speculazioni </a:t>
            </a:r>
            <a:r>
              <a:rPr lang="it-IT" sz="1800" i="1" dirty="0" smtClean="0"/>
              <a:t>disumane</a:t>
            </a:r>
            <a:r>
              <a:rPr lang="it-IT" sz="1800" dirty="0" smtClean="0"/>
              <a:t>». </a:t>
            </a:r>
            <a:r>
              <a:rPr lang="it-IT" sz="1800" dirty="0" smtClean="0"/>
              <a:t>Tale disumanità può cancellare la loro fede e d’altronde persino</a:t>
            </a:r>
            <a:r>
              <a:rPr lang="it-IT" sz="1800" i="1" dirty="0" smtClean="0"/>
              <a:t> </a:t>
            </a:r>
            <a:r>
              <a:rPr lang="it-IT" sz="1800" i="1" dirty="0" smtClean="0"/>
              <a:t>«quelli </a:t>
            </a:r>
            <a:r>
              <a:rPr lang="it-IT" sz="1800" i="1" dirty="0"/>
              <a:t>che nella rude lotta per l’esistenza trionfano, eccoli, </a:t>
            </a:r>
            <a:r>
              <a:rPr lang="it-IT" sz="1800" dirty="0"/>
              <a:t>[…]</a:t>
            </a:r>
            <a:r>
              <a:rPr lang="it-IT" sz="1800" i="1" dirty="0" smtClean="0"/>
              <a:t> </a:t>
            </a:r>
            <a:r>
              <a:rPr lang="it-IT" sz="1800" i="1" dirty="0" smtClean="0"/>
              <a:t>laggiù </a:t>
            </a:r>
            <a:r>
              <a:rPr lang="it-IT" sz="1800" i="1" dirty="0"/>
              <a:t>nell’isolamento, dimenticare </a:t>
            </a:r>
            <a:r>
              <a:rPr lang="it-IT" sz="1800" dirty="0"/>
              <a:t>[…] </a:t>
            </a:r>
            <a:r>
              <a:rPr lang="it-IT" sz="1800" i="1" dirty="0"/>
              <a:t>ogni precetto di morale </a:t>
            </a:r>
            <a:r>
              <a:rPr lang="it-IT" sz="1800" i="1" dirty="0" smtClean="0"/>
              <a:t>cristiana</a:t>
            </a:r>
            <a:r>
              <a:rPr lang="it-IT" sz="1800" dirty="0" smtClean="0"/>
              <a:t>»</a:t>
            </a:r>
            <a:endParaRPr lang="it-IT" sz="1800" dirty="0"/>
          </a:p>
        </p:txBody>
      </p:sp>
    </p:spTree>
    <p:extLst>
      <p:ext uri="{BB962C8B-B14F-4D97-AF65-F5344CB8AC3E}">
        <p14:creationId xmlns:p14="http://schemas.microsoft.com/office/powerpoint/2010/main" val="973257538"/>
      </p:ext>
    </p:extLst>
  </p:cSld>
  <p:clrMapOvr>
    <a:masterClrMapping/>
  </p:clrMapOvr>
</p:sld>
</file>

<file path=ppt/theme/theme1.xml><?xml version="1.0" encoding="utf-8"?>
<a:theme xmlns:a="http://schemas.openxmlformats.org/drawingml/2006/main" name="OC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tr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OCW</Template>
  <TotalTime>250</TotalTime>
  <Words>2221</Words>
  <Application>Microsoft Office PowerPoint</Application>
  <PresentationFormat>Presentazione su schermo (4:3)</PresentationFormat>
  <Paragraphs>36</Paragraphs>
  <Slides>16</Slides>
  <Notes>0</Notes>
  <HiddenSlides>0</HiddenSlides>
  <MMClips>0</MMClips>
  <ScaleCrop>false</ScaleCrop>
  <HeadingPairs>
    <vt:vector size="4" baseType="variant">
      <vt:variant>
        <vt:lpstr>Tema</vt:lpstr>
      </vt:variant>
      <vt:variant>
        <vt:i4>1</vt:i4>
      </vt:variant>
      <vt:variant>
        <vt:lpstr>Titoli diapositive</vt:lpstr>
      </vt:variant>
      <vt:variant>
        <vt:i4>16</vt:i4>
      </vt:variant>
    </vt:vector>
  </HeadingPairs>
  <TitlesOfParts>
    <vt:vector size="17" baseType="lpstr">
      <vt:lpstr>OCW</vt:lpstr>
      <vt:lpstr>Bonomelli e Scalabrini: due vescovi al cui cuore non bastò una diocesi 15 maggio 2015  </vt:lpstr>
      <vt:lpstr>L’emigrazione italiana</vt:lpstr>
      <vt:lpstr>A metà Ottocento</vt:lpstr>
      <vt:lpstr>Dopo l’Unità</vt:lpstr>
      <vt:lpstr>L’esodo</vt:lpstr>
      <vt:lpstr>Una novità?</vt:lpstr>
      <vt:lpstr>Come reagire?</vt:lpstr>
      <vt:lpstr>Chi seguirà i partenti?</vt:lpstr>
      <vt:lpstr>Padre Marcellino</vt:lpstr>
      <vt:lpstr>Fede e amor di patria</vt:lpstr>
      <vt:lpstr>L’investitura a Scalabrini</vt:lpstr>
      <vt:lpstr>Bonomelli e Scalabrini</vt:lpstr>
      <vt:lpstr>Il carteggio Bonomelli-Scalabrini</vt:lpstr>
      <vt:lpstr>L’ordine sociale</vt:lpstr>
      <vt:lpstr>L’emigrazione</vt:lpstr>
      <vt:lpstr>L’amicizia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Bonomelli e Scalabrini: due vescovi al cui cuore non bastò una diocesi 15 maggio 2015</dc:title>
  <dc:creator>matteo sanfilippo</dc:creator>
  <cp:lastModifiedBy>matteo sanfilippo</cp:lastModifiedBy>
  <cp:revision>29</cp:revision>
  <dcterms:created xsi:type="dcterms:W3CDTF">2015-05-13T15:17:29Z</dcterms:created>
  <dcterms:modified xsi:type="dcterms:W3CDTF">2015-05-14T11:14:59Z</dcterms:modified>
</cp:coreProperties>
</file>