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58" r:id="rId7"/>
    <p:sldId id="262" r:id="rId8"/>
    <p:sldId id="263" r:id="rId9"/>
    <p:sldId id="264" r:id="rId10"/>
    <p:sldId id="265" r:id="rId1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302AD-B932-40B0-95B7-D92C5B534E7C}" type="datetimeFigureOut">
              <a:rPr lang="it-IT" smtClean="0"/>
              <a:t>30/11/2013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7482F-F06E-4141-91A4-005391D39527}" type="slidenum">
              <a:rPr lang="it-IT" smtClean="0"/>
              <a:t>‹N›</a:t>
            </a:fld>
            <a:endParaRPr lang="it-IT"/>
          </a:p>
        </p:txBody>
      </p:sp>
    </p:spTree>
    <p:extLst>
      <p:ext uri="{BB962C8B-B14F-4D97-AF65-F5344CB8AC3E}">
        <p14:creationId xmlns:p14="http://schemas.microsoft.com/office/powerpoint/2010/main" val="409694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1</a:t>
            </a:fld>
            <a:endParaRPr lang="it-IT"/>
          </a:p>
        </p:txBody>
      </p:sp>
    </p:spTree>
    <p:extLst>
      <p:ext uri="{BB962C8B-B14F-4D97-AF65-F5344CB8AC3E}">
        <p14:creationId xmlns:p14="http://schemas.microsoft.com/office/powerpoint/2010/main" val="88396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10</a:t>
            </a:fld>
            <a:endParaRPr lang="it-IT"/>
          </a:p>
        </p:txBody>
      </p:sp>
    </p:spTree>
    <p:extLst>
      <p:ext uri="{BB962C8B-B14F-4D97-AF65-F5344CB8AC3E}">
        <p14:creationId xmlns:p14="http://schemas.microsoft.com/office/powerpoint/2010/main" val="191727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2</a:t>
            </a:fld>
            <a:endParaRPr lang="it-IT"/>
          </a:p>
        </p:txBody>
      </p:sp>
    </p:spTree>
    <p:extLst>
      <p:ext uri="{BB962C8B-B14F-4D97-AF65-F5344CB8AC3E}">
        <p14:creationId xmlns:p14="http://schemas.microsoft.com/office/powerpoint/2010/main" val="274523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3</a:t>
            </a:fld>
            <a:endParaRPr lang="it-IT"/>
          </a:p>
        </p:txBody>
      </p:sp>
    </p:spTree>
    <p:extLst>
      <p:ext uri="{BB962C8B-B14F-4D97-AF65-F5344CB8AC3E}">
        <p14:creationId xmlns:p14="http://schemas.microsoft.com/office/powerpoint/2010/main" val="117830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4</a:t>
            </a:fld>
            <a:endParaRPr lang="it-IT"/>
          </a:p>
        </p:txBody>
      </p:sp>
    </p:spTree>
    <p:extLst>
      <p:ext uri="{BB962C8B-B14F-4D97-AF65-F5344CB8AC3E}">
        <p14:creationId xmlns:p14="http://schemas.microsoft.com/office/powerpoint/2010/main" val="149355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5</a:t>
            </a:fld>
            <a:endParaRPr lang="it-IT"/>
          </a:p>
        </p:txBody>
      </p:sp>
    </p:spTree>
    <p:extLst>
      <p:ext uri="{BB962C8B-B14F-4D97-AF65-F5344CB8AC3E}">
        <p14:creationId xmlns:p14="http://schemas.microsoft.com/office/powerpoint/2010/main" val="310876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6</a:t>
            </a:fld>
            <a:endParaRPr lang="it-IT"/>
          </a:p>
        </p:txBody>
      </p:sp>
    </p:spTree>
    <p:extLst>
      <p:ext uri="{BB962C8B-B14F-4D97-AF65-F5344CB8AC3E}">
        <p14:creationId xmlns:p14="http://schemas.microsoft.com/office/powerpoint/2010/main" val="198440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7</a:t>
            </a:fld>
            <a:endParaRPr lang="it-IT"/>
          </a:p>
        </p:txBody>
      </p:sp>
    </p:spTree>
    <p:extLst>
      <p:ext uri="{BB962C8B-B14F-4D97-AF65-F5344CB8AC3E}">
        <p14:creationId xmlns:p14="http://schemas.microsoft.com/office/powerpoint/2010/main" val="284475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8</a:t>
            </a:fld>
            <a:endParaRPr lang="it-IT"/>
          </a:p>
        </p:txBody>
      </p:sp>
    </p:spTree>
    <p:extLst>
      <p:ext uri="{BB962C8B-B14F-4D97-AF65-F5344CB8AC3E}">
        <p14:creationId xmlns:p14="http://schemas.microsoft.com/office/powerpoint/2010/main" val="196128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967482F-F06E-4141-91A4-005391D39527}" type="slidenum">
              <a:rPr lang="it-IT" smtClean="0"/>
              <a:t>9</a:t>
            </a:fld>
            <a:endParaRPr lang="it-IT"/>
          </a:p>
        </p:txBody>
      </p:sp>
    </p:spTree>
    <p:extLst>
      <p:ext uri="{BB962C8B-B14F-4D97-AF65-F5344CB8AC3E}">
        <p14:creationId xmlns:p14="http://schemas.microsoft.com/office/powerpoint/2010/main" val="143227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lvl1pPr>
              <a:defRPr dirty="0"/>
            </a:lvl1pPr>
          </a:lstStyle>
          <a:p>
            <a:pPr>
              <a:defRPr/>
            </a:pPr>
            <a:r>
              <a:rPr lang="it-IT"/>
              <a:t>http://ocw.unitus.it </a:t>
            </a:r>
            <a:fld id="{6262C056-8C28-48D9-81DE-8FE847C2E120}" type="datetimeFigureOut">
              <a:rPr lang="it-IT"/>
              <a:pPr>
                <a:defRPr/>
              </a:pPr>
              <a:t>30/11/2013</a:t>
            </a:fld>
            <a:endParaRPr lang="it-IT"/>
          </a:p>
        </p:txBody>
      </p:sp>
      <p:sp>
        <p:nvSpPr>
          <p:cNvPr id="5" name="Segnaposto piè di pagina 4"/>
          <p:cNvSpPr>
            <a:spLocks noGrp="1"/>
          </p:cNvSpPr>
          <p:nvPr>
            <p:ph type="ftr" sz="quarter" idx="11"/>
          </p:nvPr>
        </p:nvSpPr>
        <p:spPr/>
        <p:txBody>
          <a:bodyPr/>
          <a:lstStyle>
            <a:lvl1pPr>
              <a:defRPr dirty="0" smtClean="0"/>
            </a:lvl1pPr>
          </a:lstStyle>
          <a:p>
            <a:pPr>
              <a:defRPr/>
            </a:pPr>
            <a:r>
              <a:rPr lang="it-IT"/>
              <a:t>Autore - Titolo</a:t>
            </a:r>
          </a:p>
        </p:txBody>
      </p:sp>
      <p:sp>
        <p:nvSpPr>
          <p:cNvPr id="6" name="Segnaposto numero diapositiva 5"/>
          <p:cNvSpPr>
            <a:spLocks noGrp="1"/>
          </p:cNvSpPr>
          <p:nvPr>
            <p:ph type="sldNum" sz="quarter" idx="12"/>
          </p:nvPr>
        </p:nvSpPr>
        <p:spPr/>
        <p:txBody>
          <a:bodyPr/>
          <a:lstStyle>
            <a:lvl1pPr>
              <a:defRPr/>
            </a:lvl1pPr>
          </a:lstStyle>
          <a:p>
            <a:pPr>
              <a:defRPr/>
            </a:pPr>
            <a:fld id="{780A937B-8C4E-422B-A7A3-34A4BA17BB44}" type="slidenum">
              <a:rPr lang="it-IT"/>
              <a:pPr>
                <a:defRPr/>
              </a:pPr>
              <a:t>‹N›</a:t>
            </a:fld>
            <a:endParaRPr lang="it-IT"/>
          </a:p>
        </p:txBody>
      </p:sp>
    </p:spTree>
    <p:extLst>
      <p:ext uri="{BB962C8B-B14F-4D97-AF65-F5344CB8AC3E}">
        <p14:creationId xmlns:p14="http://schemas.microsoft.com/office/powerpoint/2010/main" val="241283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fld id="{8C1E3D6D-6575-4965-81E0-580C57A4F86F}" type="datetimeFigureOut">
              <a:rPr lang="it-IT"/>
              <a:pPr>
                <a:defRPr/>
              </a:pPr>
              <a:t>30/11/2013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B10781B-C71D-46C6-A541-CBDD62608E84}" type="slidenum">
              <a:rPr lang="it-IT"/>
              <a:pPr>
                <a:defRPr/>
              </a:pPr>
              <a:t>‹N›</a:t>
            </a:fld>
            <a:endParaRPr lang="it-IT"/>
          </a:p>
        </p:txBody>
      </p:sp>
    </p:spTree>
    <p:extLst>
      <p:ext uri="{BB962C8B-B14F-4D97-AF65-F5344CB8AC3E}">
        <p14:creationId xmlns:p14="http://schemas.microsoft.com/office/powerpoint/2010/main" val="2058711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5750" y="1714500"/>
            <a:ext cx="8501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285750" y="2643188"/>
            <a:ext cx="850106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7242608-E41A-4E10-A062-BBB84F62D713}" type="datetimeFigureOut">
              <a:rPr lang="it-IT"/>
              <a:pPr>
                <a:defRPr/>
              </a:pPr>
              <a:t>30/11/2013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EC5E2EB-5001-4AFB-B0DF-F63CADED2A59}" type="slidenum">
              <a:rPr lang="it-IT"/>
              <a:pPr>
                <a:defRPr/>
              </a:pPr>
              <a:t>‹N›</a:t>
            </a:fld>
            <a:endParaRPr lang="it-IT"/>
          </a:p>
        </p:txBody>
      </p:sp>
      <p:pic>
        <p:nvPicPr>
          <p:cNvPr id="10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 id="2147483654" r:id="rId2"/>
  </p:sldLayoutIdLst>
  <p:txStyles>
    <p:title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Verdana" pitchFamily="34" charset="0"/>
        </a:defRPr>
      </a:lvl2pPr>
      <a:lvl3pPr algn="ctr" rtl="0" eaLnBrk="1" fontAlgn="base" hangingPunct="1">
        <a:spcBef>
          <a:spcPct val="0"/>
        </a:spcBef>
        <a:spcAft>
          <a:spcPct val="0"/>
        </a:spcAft>
        <a:defRPr sz="3200">
          <a:solidFill>
            <a:schemeClr val="tx1"/>
          </a:solidFill>
          <a:latin typeface="Verdana" pitchFamily="34" charset="0"/>
        </a:defRPr>
      </a:lvl3pPr>
      <a:lvl4pPr algn="ctr" rtl="0" eaLnBrk="1" fontAlgn="base" hangingPunct="1">
        <a:spcBef>
          <a:spcPct val="0"/>
        </a:spcBef>
        <a:spcAft>
          <a:spcPct val="0"/>
        </a:spcAft>
        <a:defRPr sz="3200">
          <a:solidFill>
            <a:schemeClr val="tx1"/>
          </a:solidFill>
          <a:latin typeface="Verdana" pitchFamily="34" charset="0"/>
        </a:defRPr>
      </a:lvl4pPr>
      <a:lvl5pPr algn="ctr" rtl="0" eaLnBrk="1" fontAlgn="base" hangingPunct="1">
        <a:spcBef>
          <a:spcPct val="0"/>
        </a:spcBef>
        <a:spcAft>
          <a:spcPct val="0"/>
        </a:spcAft>
        <a:defRPr sz="3200">
          <a:solidFill>
            <a:schemeClr val="tx1"/>
          </a:solidFill>
          <a:latin typeface="Verdana" pitchFamily="34" charset="0"/>
        </a:defRPr>
      </a:lvl5pPr>
      <a:lvl6pPr marL="457200" algn="ctr" rtl="0" eaLnBrk="1" fontAlgn="base" hangingPunct="1">
        <a:spcBef>
          <a:spcPct val="0"/>
        </a:spcBef>
        <a:spcAft>
          <a:spcPct val="0"/>
        </a:spcAft>
        <a:defRPr sz="3200">
          <a:solidFill>
            <a:schemeClr val="tx1"/>
          </a:solidFill>
          <a:latin typeface="Verdana" pitchFamily="34" charset="0"/>
        </a:defRPr>
      </a:lvl6pPr>
      <a:lvl7pPr marL="914400" algn="ctr" rtl="0" eaLnBrk="1" fontAlgn="base" hangingPunct="1">
        <a:spcBef>
          <a:spcPct val="0"/>
        </a:spcBef>
        <a:spcAft>
          <a:spcPct val="0"/>
        </a:spcAft>
        <a:defRPr sz="3200">
          <a:solidFill>
            <a:schemeClr val="tx1"/>
          </a:solidFill>
          <a:latin typeface="Verdana" pitchFamily="34" charset="0"/>
        </a:defRPr>
      </a:lvl7pPr>
      <a:lvl8pPr marL="1371600" algn="ctr" rtl="0" eaLnBrk="1" fontAlgn="base" hangingPunct="1">
        <a:spcBef>
          <a:spcPct val="0"/>
        </a:spcBef>
        <a:spcAft>
          <a:spcPct val="0"/>
        </a:spcAft>
        <a:defRPr sz="3200">
          <a:solidFill>
            <a:schemeClr val="tx1"/>
          </a:solidFill>
          <a:latin typeface="Verdana" pitchFamily="34" charset="0"/>
        </a:defRPr>
      </a:lvl8pPr>
      <a:lvl9pPr marL="1828800" algn="ctr"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a:xfrm>
            <a:off x="395536" y="1628800"/>
            <a:ext cx="8060432" cy="1302420"/>
          </a:xfrm>
        </p:spPr>
        <p:txBody>
          <a:bodyPr/>
          <a:lstStyle/>
          <a:p>
            <a:r>
              <a:rPr lang="it-IT" sz="2000" dirty="0"/>
              <a:t>Matteo Sanfilippo (Università La Tuscia</a:t>
            </a:r>
            <a:r>
              <a:rPr lang="it-IT" sz="2000" dirty="0" smtClean="0"/>
              <a:t>)</a:t>
            </a:r>
            <a:br>
              <a:rPr lang="it-IT" sz="2000" dirty="0" smtClean="0"/>
            </a:br>
            <a:r>
              <a:rPr lang="it-IT" sz="2000" dirty="0"/>
              <a:t/>
            </a:r>
            <a:br>
              <a:rPr lang="it-IT" sz="2000" dirty="0"/>
            </a:br>
            <a:r>
              <a:rPr lang="it-IT" sz="2800" i="1" dirty="0" smtClean="0"/>
              <a:t>I </a:t>
            </a:r>
            <a:r>
              <a:rPr lang="it-IT" sz="2800" i="1" dirty="0"/>
              <a:t>flussi </a:t>
            </a:r>
            <a:r>
              <a:rPr lang="it-IT" sz="2800" i="1" dirty="0" smtClean="0"/>
              <a:t>migratori</a:t>
            </a:r>
            <a:endParaRPr lang="it-IT" dirty="0" smtClean="0"/>
          </a:p>
        </p:txBody>
      </p:sp>
      <p:sp>
        <p:nvSpPr>
          <p:cNvPr id="3" name="Sottotitolo 2"/>
          <p:cNvSpPr>
            <a:spLocks noGrp="1"/>
          </p:cNvSpPr>
          <p:nvPr>
            <p:ph type="subTitle" idx="1"/>
          </p:nvPr>
        </p:nvSpPr>
        <p:spPr>
          <a:xfrm>
            <a:off x="323528" y="4509120"/>
            <a:ext cx="8568952" cy="2088232"/>
          </a:xfrm>
        </p:spPr>
        <p:txBody>
          <a:bodyPr rtlCol="0">
            <a:normAutofit fontScale="32500" lnSpcReduction="20000"/>
          </a:bodyPr>
          <a:lstStyle/>
          <a:p>
            <a:r>
              <a:rPr lang="it-IT" i="1" dirty="0"/>
              <a:t> </a:t>
            </a:r>
            <a:endParaRPr lang="it-IT" dirty="0"/>
          </a:p>
          <a:p>
            <a:pPr algn="l"/>
            <a:r>
              <a:rPr lang="it-IT" sz="6200" dirty="0">
                <a:solidFill>
                  <a:schemeClr val="tx1"/>
                </a:solidFill>
              </a:rPr>
              <a:t>GIORNATA DI </a:t>
            </a:r>
            <a:r>
              <a:rPr lang="it-IT" sz="6200" dirty="0" smtClean="0">
                <a:solidFill>
                  <a:schemeClr val="tx1"/>
                </a:solidFill>
              </a:rPr>
              <a:t>STUDIO: Europa </a:t>
            </a:r>
            <a:r>
              <a:rPr lang="it-IT" sz="6200" dirty="0">
                <a:solidFill>
                  <a:schemeClr val="tx1"/>
                </a:solidFill>
              </a:rPr>
              <a:t>in America, Americhe in Europa.</a:t>
            </a:r>
          </a:p>
          <a:p>
            <a:pPr algn="l"/>
            <a:r>
              <a:rPr lang="it-IT" sz="6200" dirty="0" smtClean="0">
                <a:solidFill>
                  <a:schemeClr val="tx1"/>
                </a:solidFill>
              </a:rPr>
              <a:t>SEDUTA: Il </a:t>
            </a:r>
            <a:r>
              <a:rPr lang="it-IT" sz="6200" dirty="0">
                <a:solidFill>
                  <a:schemeClr val="tx1"/>
                </a:solidFill>
              </a:rPr>
              <a:t>Novecento: storia transatlantica e/o storia </a:t>
            </a:r>
            <a:r>
              <a:rPr lang="it-IT" sz="6200" dirty="0" smtClean="0">
                <a:solidFill>
                  <a:schemeClr val="tx1"/>
                </a:solidFill>
              </a:rPr>
              <a:t>globale</a:t>
            </a:r>
          </a:p>
          <a:p>
            <a:pPr algn="l"/>
            <a:r>
              <a:rPr lang="it-IT" sz="6200" dirty="0" smtClean="0">
                <a:solidFill>
                  <a:schemeClr val="tx1"/>
                </a:solidFill>
              </a:rPr>
              <a:t>SEDE: Università </a:t>
            </a:r>
            <a:r>
              <a:rPr lang="it-IT" sz="6200" dirty="0">
                <a:solidFill>
                  <a:schemeClr val="tx1"/>
                </a:solidFill>
              </a:rPr>
              <a:t>Roma </a:t>
            </a:r>
            <a:r>
              <a:rPr lang="it-IT" sz="6200" dirty="0" smtClean="0">
                <a:solidFill>
                  <a:schemeClr val="tx1"/>
                </a:solidFill>
              </a:rPr>
              <a:t>3</a:t>
            </a:r>
          </a:p>
          <a:p>
            <a:pPr algn="l"/>
            <a:r>
              <a:rPr lang="it-IT" sz="6200" dirty="0" smtClean="0">
                <a:solidFill>
                  <a:schemeClr val="tx1"/>
                </a:solidFill>
              </a:rPr>
              <a:t>ORGANIZZATORE: CISPEA</a:t>
            </a:r>
            <a:endParaRPr lang="it-IT" sz="6200" dirty="0">
              <a:solidFill>
                <a:schemeClr val="tx1"/>
              </a:solidFill>
            </a:endParaRPr>
          </a:p>
          <a:p>
            <a:pPr algn="l"/>
            <a:endParaRPr lang="it-IT" dirty="0">
              <a:solidFill>
                <a:schemeClr val="tx1"/>
              </a:solidFill>
            </a:endParaRPr>
          </a:p>
          <a:p>
            <a:pPr fontAlgn="auto">
              <a:spcAft>
                <a:spcPts val="0"/>
              </a:spcAft>
              <a:buFont typeface="Arial" pitchFamily="34" charset="0"/>
              <a:buNone/>
              <a:defRPr/>
            </a:pPr>
            <a:endParaRPr lang="it-IT"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484784"/>
            <a:ext cx="8501063" cy="714375"/>
          </a:xfrm>
        </p:spPr>
        <p:txBody>
          <a:bodyPr/>
          <a:lstStyle/>
          <a:p>
            <a:r>
              <a:rPr lang="it-IT" sz="2800" b="1" dirty="0" smtClean="0"/>
              <a:t>Latinoamericani in Europa oggi</a:t>
            </a:r>
            <a:endParaRPr lang="it-IT" sz="2800" b="1" dirty="0"/>
          </a:p>
        </p:txBody>
      </p:sp>
      <p:sp>
        <p:nvSpPr>
          <p:cNvPr id="3" name="Segnaposto contenuto 2"/>
          <p:cNvSpPr>
            <a:spLocks noGrp="1"/>
          </p:cNvSpPr>
          <p:nvPr>
            <p:ph idx="1"/>
          </p:nvPr>
        </p:nvSpPr>
        <p:spPr>
          <a:xfrm>
            <a:off x="30692" y="2132856"/>
            <a:ext cx="9143999" cy="3197225"/>
          </a:xfrm>
        </p:spPr>
        <p:txBody>
          <a:bodyPr/>
          <a:lstStyle/>
          <a:p>
            <a:pPr marL="0" indent="0">
              <a:buNone/>
            </a:pPr>
            <a:r>
              <a:rPr lang="it-IT" sz="2000" dirty="0" smtClean="0"/>
              <a:t>E’ inutile qui insistere su un fenomeno studiatissimo, ma nel nostro paese in parziale declino: l’unica comunità fortemente presente è infatti quella peruviana, con 109.374 immigrati. Non bisogna, però, dimenticare che peruviani, colombiani, brasiliani e ecuadoregni sono fra i primi 20 gruppi immigrati in termini di rimesse verso </a:t>
            </a:r>
            <a:r>
              <a:rPr lang="it-IT" sz="2000" smtClean="0"/>
              <a:t>il paese di origine</a:t>
            </a:r>
            <a:endParaRPr lang="it-IT" sz="20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068791"/>
            <a:ext cx="5940152" cy="278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5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3"/>
          <p:cNvSpPr>
            <a:spLocks noGrp="1"/>
          </p:cNvSpPr>
          <p:nvPr>
            <p:ph type="title"/>
          </p:nvPr>
        </p:nvSpPr>
        <p:spPr>
          <a:xfrm>
            <a:off x="251520" y="1484784"/>
            <a:ext cx="8501063" cy="714375"/>
          </a:xfrm>
        </p:spPr>
        <p:txBody>
          <a:bodyPr/>
          <a:lstStyle/>
          <a:p>
            <a:r>
              <a:rPr lang="it-IT" dirty="0" smtClean="0"/>
              <a:t>Emigrare nelle Americhe</a:t>
            </a:r>
          </a:p>
        </p:txBody>
      </p:sp>
      <p:sp>
        <p:nvSpPr>
          <p:cNvPr id="4099" name="Segnaposto contenuto 4"/>
          <p:cNvSpPr>
            <a:spLocks noGrp="1"/>
          </p:cNvSpPr>
          <p:nvPr>
            <p:ph idx="1"/>
          </p:nvPr>
        </p:nvSpPr>
        <p:spPr>
          <a:xfrm>
            <a:off x="257175" y="2204864"/>
            <a:ext cx="8858250" cy="4026172"/>
          </a:xfrm>
        </p:spPr>
        <p:txBody>
          <a:bodyPr/>
          <a:lstStyle/>
          <a:p>
            <a:pPr marL="0" indent="0">
              <a:buNone/>
            </a:pPr>
            <a:r>
              <a:rPr lang="it-IT" sz="2000" dirty="0" smtClean="0"/>
              <a:t>Limitarsi all’emigrazione europea nel Novecento è riduttivo: le colonie spagnole sono popolate dal Cinquecento, quelle inglesi tra il Sei e l’Ottocento, quelle francesi nel Sei-Settecento e quelle portoghesi soprattutto nell’Ottocento. Inoltre gli Stati Uniti e gli stati nati dalle rivoluzioni latinoamericane attirano </a:t>
            </a:r>
            <a:r>
              <a:rPr lang="it-IT" sz="2000" dirty="0"/>
              <a:t>una </a:t>
            </a:r>
            <a:r>
              <a:rPr lang="it-IT" sz="2000" dirty="0" smtClean="0"/>
              <a:t>grande </a:t>
            </a:r>
            <a:r>
              <a:rPr lang="it-IT" sz="2000" dirty="0"/>
              <a:t>emigrazione </a:t>
            </a:r>
            <a:r>
              <a:rPr lang="it-IT" sz="2000" dirty="0" smtClean="0"/>
              <a:t>ottocentesca tra il 1815 e il 1915. Trattare dei flussi del secolo scorso significa dunque concentrarsi su quanto avviene dopo la I GM, tenendo, però, conto del pregresso, perché questo comunque determina i movimenti successivi: gli emigranti tendono infatti a </a:t>
            </a:r>
            <a:r>
              <a:rPr lang="it-IT" sz="2000" dirty="0" smtClean="0"/>
              <a:t>spostarsi entro </a:t>
            </a:r>
            <a:r>
              <a:rPr lang="it-IT" sz="2000" dirty="0" smtClean="0"/>
              <a:t>network maturati nel tempo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5343525"/>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t>Le migrazioni europee nel Novecento</a:t>
            </a:r>
            <a:endParaRPr lang="it-IT" sz="2800" b="1" dirty="0"/>
          </a:p>
        </p:txBody>
      </p:sp>
      <p:sp>
        <p:nvSpPr>
          <p:cNvPr id="3" name="Segnaposto contenuto 2"/>
          <p:cNvSpPr>
            <a:spLocks noGrp="1"/>
          </p:cNvSpPr>
          <p:nvPr>
            <p:ph idx="1"/>
          </p:nvPr>
        </p:nvSpPr>
        <p:spPr>
          <a:xfrm>
            <a:off x="107504" y="2643188"/>
            <a:ext cx="6888807" cy="4026172"/>
          </a:xfrm>
        </p:spPr>
        <p:txBody>
          <a:bodyPr/>
          <a:lstStyle/>
          <a:p>
            <a:pPr marL="0" indent="0">
              <a:buNone/>
            </a:pPr>
            <a:r>
              <a:rPr lang="it-IT" sz="2000" dirty="0" smtClean="0"/>
              <a:t>Tutta la popolazione delle Americhe è immigrata, salvo gli autoctoni, che, spesso, però, costituiscono una infima minoranza. Tuttavia i censimenti dei singoli stati registrano attorno alla prima guerra mondiale la categoria immigrati, indicandovi a seconda dei casi chi era arrivato da poco tempo o chi non si era naturalizzato. Utilizzando come displuvio la prima guerra mondiale, vediamo </a:t>
            </a:r>
            <a:r>
              <a:rPr lang="it-IT" sz="2000" dirty="0" err="1" smtClean="0"/>
              <a:t>comenegli</a:t>
            </a:r>
            <a:r>
              <a:rPr lang="it-IT" sz="2000" dirty="0" smtClean="0"/>
              <a:t> Stati Uniti e nel Canada i nuovi immigrati europei costituiscano il 14-15% della popolazione, in Argentina il 30% e in Brasile il 7%</a:t>
            </a:r>
            <a:endParaRPr lang="it-IT" sz="2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311" y="4731605"/>
            <a:ext cx="2147689" cy="214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05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484784"/>
            <a:ext cx="8501063" cy="714375"/>
          </a:xfrm>
        </p:spPr>
        <p:txBody>
          <a:bodyPr/>
          <a:lstStyle/>
          <a:p>
            <a:r>
              <a:rPr lang="it-IT" sz="2800" b="1" dirty="0" smtClean="0"/>
              <a:t>Tra le due guerre mondiali e dopo</a:t>
            </a:r>
            <a:endParaRPr lang="it-IT" sz="2800" b="1" dirty="0"/>
          </a:p>
        </p:txBody>
      </p:sp>
      <p:sp>
        <p:nvSpPr>
          <p:cNvPr id="3" name="Segnaposto contenuto 2"/>
          <p:cNvSpPr>
            <a:spLocks noGrp="1"/>
          </p:cNvSpPr>
          <p:nvPr>
            <p:ph idx="1"/>
          </p:nvPr>
        </p:nvSpPr>
        <p:spPr>
          <a:xfrm>
            <a:off x="107504" y="2276872"/>
            <a:ext cx="7442687" cy="4320480"/>
          </a:xfrm>
        </p:spPr>
        <p:txBody>
          <a:bodyPr/>
          <a:lstStyle/>
          <a:p>
            <a:pPr marL="0" indent="0">
              <a:buNone/>
            </a:pPr>
            <a:r>
              <a:rPr lang="it-IT" sz="2000" dirty="0" smtClean="0"/>
              <a:t>L’arrivo dall’Europa è rallentato dalle leggi anti-immigrati del primo dopoguerra e poi dalla crisi del 1929, tuttavia il flusso non cessa mai. Da un lato, molti stati favoriscono comunque coloro che vengono dalle antiche madrepatrie. Dall’altro, si pone il problema della diaspora di vittime e avversari dei regimi totalitari. Dopo la II GM abbiamo una riapertura a tratti ampia dell’immigrazione, anche se in genere con variazioni temporali in genere dovute alle condizioni politiche locali. Brasile e Argentina aprono quasi subito ai nuovi arrivati, anche ai nazifascisti e collaborazionisti in fuga, ma tra anni Cinquanta e Sessanta richiudono, mentre Stati Uniti e Canada iniziano ad accettare più emigranti </a:t>
            </a:r>
            <a:endParaRPr lang="it-IT"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91" y="4779119"/>
            <a:ext cx="1593809" cy="207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025" y="2771287"/>
            <a:ext cx="13335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83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556792"/>
            <a:ext cx="8501063" cy="714375"/>
          </a:xfrm>
        </p:spPr>
        <p:txBody>
          <a:bodyPr/>
          <a:lstStyle/>
          <a:p>
            <a:r>
              <a:rPr lang="it-IT" sz="2800" b="1" dirty="0" smtClean="0"/>
              <a:t>Oggi</a:t>
            </a:r>
            <a:endParaRPr lang="it-IT" sz="2800" b="1" dirty="0"/>
          </a:p>
        </p:txBody>
      </p:sp>
      <p:sp>
        <p:nvSpPr>
          <p:cNvPr id="3" name="Segnaposto contenuto 2"/>
          <p:cNvSpPr>
            <a:spLocks noGrp="1"/>
          </p:cNvSpPr>
          <p:nvPr>
            <p:ph idx="1"/>
          </p:nvPr>
        </p:nvSpPr>
        <p:spPr>
          <a:xfrm>
            <a:off x="-1" y="2276872"/>
            <a:ext cx="7186613" cy="4248472"/>
          </a:xfrm>
        </p:spPr>
        <p:txBody>
          <a:bodyPr/>
          <a:lstStyle/>
          <a:p>
            <a:pPr marL="0" indent="0">
              <a:buNone/>
            </a:pPr>
            <a:r>
              <a:rPr lang="it-IT" sz="2000" dirty="0" smtClean="0"/>
              <a:t>La componente di origine europea delle Americhe, di antica, di recente e di nuovissima data, è ancora </a:t>
            </a:r>
            <a:r>
              <a:rPr lang="it-IT" sz="2000" dirty="0" smtClean="0"/>
              <a:t>elevata</a:t>
            </a:r>
            <a:r>
              <a:rPr lang="it-IT" sz="2000" dirty="0" smtClean="0"/>
              <a:t>: sono euroamericani l’80% dei canadesi e il 76% degli statunitensi, il 97% degli argentini e quasi il 50% dei brasiliani (ma il 15% dei boliviani, il 4% degli haitiani, il 2% dei giamaicani). Alcuni gruppi sono particolarmente rilevanti e riflettono quanto raccontato sinora. Noi tendiamo a prestare attenzione agli italiani, ma non sono i soli: </a:t>
            </a:r>
            <a:r>
              <a:rPr lang="it-IT" sz="2000" dirty="0"/>
              <a:t>basti pensare </a:t>
            </a:r>
            <a:r>
              <a:rPr lang="it-IT" sz="2000" dirty="0" smtClean="0"/>
              <a:t>al milione </a:t>
            </a:r>
            <a:r>
              <a:rPr lang="it-IT" sz="2000" dirty="0"/>
              <a:t>di polacchi </a:t>
            </a:r>
            <a:r>
              <a:rPr lang="it-IT" sz="2000" dirty="0" smtClean="0"/>
              <a:t>in Canadesi, ai 10 milioni negli USA, ai 500.000 </a:t>
            </a:r>
            <a:r>
              <a:rPr lang="it-IT" sz="2000" dirty="0"/>
              <a:t>in </a:t>
            </a:r>
            <a:r>
              <a:rPr lang="it-IT" sz="2000" dirty="0" smtClean="0"/>
              <a:t>Argentina e ai 2 </a:t>
            </a:r>
            <a:r>
              <a:rPr lang="it-IT" sz="2000" dirty="0"/>
              <a:t>milioni in Brasile, </a:t>
            </a:r>
            <a:r>
              <a:rPr lang="it-IT" sz="2000" dirty="0" smtClean="0"/>
              <a:t>nonché agli ebrei polacchi fuggiti in </a:t>
            </a:r>
            <a:r>
              <a:rPr lang="it-IT" sz="2000" dirty="0"/>
              <a:t>Messico </a:t>
            </a:r>
            <a:r>
              <a:rPr lang="it-IT" sz="2000" dirty="0" smtClean="0"/>
              <a:t>durante GM. Inoltre piccoli flussi continuano da tutti i paesi europei e non solo come </a:t>
            </a:r>
            <a:r>
              <a:rPr lang="it-IT" sz="2000" i="1" dirty="0" err="1" smtClean="0"/>
              <a:t>skilled</a:t>
            </a:r>
            <a:r>
              <a:rPr lang="it-IT" sz="2000" i="1" dirty="0" smtClean="0"/>
              <a:t> </a:t>
            </a:r>
            <a:r>
              <a:rPr lang="it-IT" sz="2000" i="1" dirty="0" err="1" smtClean="0"/>
              <a:t>migrations</a:t>
            </a:r>
            <a:endParaRPr lang="it-IT" sz="2000" i="1" dirty="0"/>
          </a:p>
          <a:p>
            <a:pPr marL="0" indent="0">
              <a:buNone/>
            </a:pPr>
            <a:endParaRPr lang="it-IT"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4248150"/>
            <a:ext cx="195738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2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b="1" dirty="0" smtClean="0"/>
              <a:t>Emigrare dalle Americhe</a:t>
            </a:r>
            <a:endParaRPr lang="it-IT" sz="1800" b="1" dirty="0"/>
          </a:p>
        </p:txBody>
      </p:sp>
      <p:sp>
        <p:nvSpPr>
          <p:cNvPr id="3" name="Segnaposto contenuto 2"/>
          <p:cNvSpPr>
            <a:spLocks noGrp="1"/>
          </p:cNvSpPr>
          <p:nvPr>
            <p:ph idx="1"/>
          </p:nvPr>
        </p:nvSpPr>
        <p:spPr/>
        <p:txBody>
          <a:bodyPr/>
          <a:lstStyle/>
          <a:p>
            <a:pPr marL="0" indent="0">
              <a:buNone/>
            </a:pPr>
            <a:r>
              <a:rPr lang="it-IT" sz="2000" dirty="0" smtClean="0"/>
              <a:t>Anche qui il discorso comincia molti secoli fa, si pensi ai flussi di rientro, notevoli nel Seicento, quando alcune colonie, la Francia in testa, li devono proibire. Essi continuano comunque e in alcuni casi sono il frutto di catastrofi militari: la Nuova Svezia inglobata dalla Nuova Olanda; quest’ultima conquistata dalla Nuova Inghilterra; la diaspora dall’</a:t>
            </a:r>
            <a:r>
              <a:rPr lang="it-IT" sz="2000" dirty="0" err="1" smtClean="0"/>
              <a:t>Acadia</a:t>
            </a:r>
            <a:r>
              <a:rPr lang="it-IT" sz="2000" dirty="0" smtClean="0"/>
              <a:t> francese caduta in mano britannica</a:t>
            </a:r>
            <a:endParaRPr lang="it-IT"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373216"/>
            <a:ext cx="31432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79512" y="5582625"/>
            <a:ext cx="5586616" cy="830997"/>
          </a:xfrm>
          <a:prstGeom prst="rect">
            <a:avLst/>
          </a:prstGeom>
          <a:noFill/>
        </p:spPr>
        <p:txBody>
          <a:bodyPr wrap="square" rtlCol="0">
            <a:spAutoFit/>
          </a:bodyPr>
          <a:lstStyle/>
          <a:p>
            <a:r>
              <a:rPr lang="it-IT" sz="1600" dirty="0" smtClean="0">
                <a:latin typeface="+mj-lt"/>
              </a:rPr>
              <a:t>La diaspora acadiana dopo il 1763 porta al rientro in Francia e alla disseminazione acadiana su tutto il territorio il Nord America, le Antille e la Guyana</a:t>
            </a:r>
            <a:endParaRPr lang="it-IT" sz="1600" dirty="0">
              <a:latin typeface="+mj-lt"/>
            </a:endParaRPr>
          </a:p>
        </p:txBody>
      </p:sp>
    </p:spTree>
    <p:extLst>
      <p:ext uri="{BB962C8B-B14F-4D97-AF65-F5344CB8AC3E}">
        <p14:creationId xmlns:p14="http://schemas.microsoft.com/office/powerpoint/2010/main" val="182177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556792"/>
            <a:ext cx="8501063" cy="714375"/>
          </a:xfrm>
        </p:spPr>
        <p:txBody>
          <a:bodyPr/>
          <a:lstStyle/>
          <a:p>
            <a:r>
              <a:rPr lang="it-IT" sz="2800" b="1" dirty="0" smtClean="0"/>
              <a:t>Un network transatlantico</a:t>
            </a:r>
            <a:endParaRPr lang="it-IT" sz="2800" b="1" dirty="0"/>
          </a:p>
        </p:txBody>
      </p:sp>
      <p:sp>
        <p:nvSpPr>
          <p:cNvPr id="3" name="Segnaposto contenuto 2"/>
          <p:cNvSpPr>
            <a:spLocks noGrp="1"/>
          </p:cNvSpPr>
          <p:nvPr>
            <p:ph idx="1"/>
          </p:nvPr>
        </p:nvSpPr>
        <p:spPr>
          <a:xfrm>
            <a:off x="323528" y="2348880"/>
            <a:ext cx="7238577" cy="4176464"/>
          </a:xfrm>
        </p:spPr>
        <p:txBody>
          <a:bodyPr/>
          <a:lstStyle/>
          <a:p>
            <a:pPr marL="0" indent="0">
              <a:buNone/>
            </a:pPr>
            <a:r>
              <a:rPr lang="it-IT" sz="2000" dirty="0" smtClean="0"/>
              <a:t>La grande migrazione ottocentesca crea reti transatlantiche che possono essere percorse nei due sensi. Tuttavia sino alla prima guerra mondiale il movimento dalle Americhe all’Europa interessa soprattutto gli emigranti (rientro, talvolta plurimo) e i loro figli (interventismo nella prima guerra mondiale). Dopo la grande guerra, anche per l’intervento bellico, si formano nuclei di immigrati. La ruggente Parigi degli statunitensi (Hemingway, Scott Fitzgerald, ecc.) vede la costituzione di una comunità che ha un proprio ospedale e propri luoghi di culto. La seconda guerra mondiale rafforza questa tendenza, grazie anche alla mobilità di esponenti della precedente emigrazione verso il Nuovo Mondo</a:t>
            </a:r>
            <a:endParaRPr lang="it-IT"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4924425"/>
            <a:ext cx="13335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070" y="2636912"/>
            <a:ext cx="1359930" cy="228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71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t>Il secondo dopoguerra</a:t>
            </a:r>
            <a:endParaRPr lang="it-IT" sz="2800" b="1" dirty="0"/>
          </a:p>
        </p:txBody>
      </p:sp>
      <p:sp>
        <p:nvSpPr>
          <p:cNvPr id="3" name="Segnaposto contenuto 2"/>
          <p:cNvSpPr>
            <a:spLocks noGrp="1"/>
          </p:cNvSpPr>
          <p:nvPr>
            <p:ph idx="1"/>
          </p:nvPr>
        </p:nvSpPr>
        <p:spPr>
          <a:xfrm>
            <a:off x="1" y="2643188"/>
            <a:ext cx="6444207" cy="3197225"/>
          </a:xfrm>
        </p:spPr>
        <p:txBody>
          <a:bodyPr/>
          <a:lstStyle/>
          <a:p>
            <a:pPr marL="0" indent="0">
              <a:buNone/>
            </a:pPr>
            <a:r>
              <a:rPr lang="it-IT" sz="2000" dirty="0" smtClean="0"/>
              <a:t>La percezione europea è a lungo quella di un’immigrazione americana di élite (scrittori, artisti, attori) o militari. Tuttavia è una immagine erronea: gli statunitensi in Italia sono a lungo la prima comunità extraeuropea </a:t>
            </a:r>
            <a:r>
              <a:rPr lang="it-IT" sz="2000" dirty="0" smtClean="0"/>
              <a:t>e ancora oggi sono poco più di 35.000 contro quasi 47.000 brasiliani molto più citati. Inoltre almeno </a:t>
            </a:r>
            <a:r>
              <a:rPr lang="it-IT" sz="2000" dirty="0" smtClean="0"/>
              <a:t>6 milioni di cittadini </a:t>
            </a:r>
            <a:r>
              <a:rPr lang="it-IT" sz="2000" dirty="0" smtClean="0"/>
              <a:t>USA vivono ancora all’estero </a:t>
            </a:r>
            <a:r>
              <a:rPr lang="it-IT" sz="2000" dirty="0" smtClean="0"/>
              <a:t>e </a:t>
            </a:r>
            <a:r>
              <a:rPr lang="it-IT" sz="2000" dirty="0" smtClean="0"/>
              <a:t>in </a:t>
            </a:r>
            <a:r>
              <a:rPr lang="it-IT" sz="2000" dirty="0" smtClean="0"/>
              <a:t>molti casi chiedono una nuova cittadinanza (soprattutto britannica)</a:t>
            </a:r>
            <a:endParaRPr lang="it-IT"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4" y="5384944"/>
            <a:ext cx="2809875" cy="147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848" y="3756169"/>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602" y="2224950"/>
            <a:ext cx="20288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34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t>I flussi latinoamericani</a:t>
            </a:r>
            <a:endParaRPr lang="it-IT" sz="2800" b="1" dirty="0"/>
          </a:p>
        </p:txBody>
      </p:sp>
      <p:sp>
        <p:nvSpPr>
          <p:cNvPr id="3" name="Segnaposto contenuto 2"/>
          <p:cNvSpPr>
            <a:spLocks noGrp="1"/>
          </p:cNvSpPr>
          <p:nvPr>
            <p:ph idx="1"/>
          </p:nvPr>
        </p:nvSpPr>
        <p:spPr>
          <a:xfrm>
            <a:off x="285750" y="2643188"/>
            <a:ext cx="8858250" cy="4170188"/>
          </a:xfrm>
        </p:spPr>
        <p:txBody>
          <a:bodyPr/>
          <a:lstStyle/>
          <a:p>
            <a:pPr marL="0" indent="0">
              <a:buNone/>
            </a:pPr>
            <a:r>
              <a:rPr lang="it-IT" sz="2000" dirty="0" smtClean="0"/>
              <a:t>Nella prima metà dell’Ottocento Francia, Italia e soprattutto Inghilterra sono mete dell’esilio politico latinoamericano. Il meccanismo si ripete al contrario a partire dagli anni Sessanta del Novecento. Molti si spostano per sfuggire alle dittature, talvolta cercando il paese dei nonni, altre un luogo dove studiare e lavorare. Inizialmente tali flussi coinvolgono soprattutto una élite politica, ma presto iniziano i rientri di gruppi emigrati subito dopo la II GM o addirittura dei figli e nipoti di più antichi emigranti. L’Italia negli anni Ottanta e Novanta diventa meta di molti discendenti di italiani che cercano un passaporto comunitario in grado di farli spostare in Europa. Gli emigranti «politici» spesso rientrano in patria, quando cambiano le condizioni di questa. Gli emigranti economici inaugurano network destinati a durare</a:t>
            </a:r>
            <a:endParaRPr lang="it-IT" sz="2000" dirty="0"/>
          </a:p>
        </p:txBody>
      </p:sp>
    </p:spTree>
    <p:extLst>
      <p:ext uri="{BB962C8B-B14F-4D97-AF65-F5344CB8AC3E}">
        <p14:creationId xmlns:p14="http://schemas.microsoft.com/office/powerpoint/2010/main" val="3743679938"/>
      </p:ext>
    </p:extLst>
  </p:cSld>
  <p:clrMapOvr>
    <a:masterClrMapping/>
  </p:clrMapOvr>
</p:sld>
</file>

<file path=ppt/theme/theme1.xml><?xml version="1.0" encoding="utf-8"?>
<a:theme xmlns:a="http://schemas.openxmlformats.org/drawingml/2006/main" name="OC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OCW</Template>
  <TotalTime>151</TotalTime>
  <Words>991</Words>
  <Application>Microsoft Office PowerPoint</Application>
  <PresentationFormat>Presentazione su schermo (4:3)</PresentationFormat>
  <Paragraphs>35</Paragraphs>
  <Slides>10</Slides>
  <Notes>10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OCW</vt:lpstr>
      <vt:lpstr>Matteo Sanfilippo (Università La Tuscia)  I flussi migratori</vt:lpstr>
      <vt:lpstr>Emigrare nelle Americhe</vt:lpstr>
      <vt:lpstr>Le migrazioni europee nel Novecento</vt:lpstr>
      <vt:lpstr>Tra le due guerre mondiali e dopo</vt:lpstr>
      <vt:lpstr>Oggi</vt:lpstr>
      <vt:lpstr>Emigrare dalle Americhe</vt:lpstr>
      <vt:lpstr>Un network transatlantico</vt:lpstr>
      <vt:lpstr>Il secondo dopoguerra</vt:lpstr>
      <vt:lpstr>I flussi latinoamericani</vt:lpstr>
      <vt:lpstr>Latinoamericani in Europa oggi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Novecento: storia transatlantica e/o storia globale (Università Roma 3)</dc:title>
  <dc:creator>matteo sanfilippo</dc:creator>
  <cp:lastModifiedBy>matteo sanfilippo</cp:lastModifiedBy>
  <cp:revision>13</cp:revision>
  <dcterms:created xsi:type="dcterms:W3CDTF">2013-11-29T17:06:32Z</dcterms:created>
  <dcterms:modified xsi:type="dcterms:W3CDTF">2013-11-30T19:05:33Z</dcterms:modified>
</cp:coreProperties>
</file>